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69" r:id="rId3"/>
    <p:sldId id="272" r:id="rId4"/>
    <p:sldId id="274" r:id="rId5"/>
    <p:sldId id="271" r:id="rId6"/>
    <p:sldId id="264" r:id="rId7"/>
    <p:sldId id="262" r:id="rId8"/>
    <p:sldId id="268" r:id="rId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94660"/>
  </p:normalViewPr>
  <p:slideViewPr>
    <p:cSldViewPr>
      <p:cViewPr>
        <p:scale>
          <a:sx n="80" d="100"/>
          <a:sy n="80" d="100"/>
        </p:scale>
        <p:origin x="3090"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 y="0"/>
            <a:ext cx="3037840" cy="464820"/>
          </a:xfrm>
          <a:prstGeom prst="rect">
            <a:avLst/>
          </a:prstGeom>
        </p:spPr>
        <p:txBody>
          <a:bodyPr vert="horz" lIns="92914" tIns="46457" rIns="92914" bIns="46457" rtlCol="0"/>
          <a:lstStyle>
            <a:lvl1pPr algn="l">
              <a:defRPr sz="1200"/>
            </a:lvl1pPr>
          </a:lstStyle>
          <a:p>
            <a:endParaRPr lang="en-US"/>
          </a:p>
        </p:txBody>
      </p:sp>
      <p:sp>
        <p:nvSpPr>
          <p:cNvPr id="3" name="Date Placeholder 2"/>
          <p:cNvSpPr>
            <a:spLocks noGrp="1"/>
          </p:cNvSpPr>
          <p:nvPr>
            <p:ph type="dt" idx="1"/>
          </p:nvPr>
        </p:nvSpPr>
        <p:spPr>
          <a:xfrm>
            <a:off x="3970955" y="0"/>
            <a:ext cx="3037840" cy="464820"/>
          </a:xfrm>
          <a:prstGeom prst="rect">
            <a:avLst/>
          </a:prstGeom>
        </p:spPr>
        <p:txBody>
          <a:bodyPr vert="horz" lIns="92914" tIns="46457" rIns="92914" bIns="46457" rtlCol="0"/>
          <a:lstStyle>
            <a:lvl1pPr algn="r">
              <a:defRPr sz="1200"/>
            </a:lvl1pPr>
          </a:lstStyle>
          <a:p>
            <a:fld id="{CBBB1B39-9551-41CD-A8F7-E3F530B2CDDF}" type="datetimeFigureOut">
              <a:rPr lang="en-US" smtClean="0"/>
              <a:pPr/>
              <a:t>11/2/2022</a:t>
            </a:fld>
            <a:endParaRPr lang="en-US"/>
          </a:p>
        </p:txBody>
      </p:sp>
      <p:sp>
        <p:nvSpPr>
          <p:cNvPr id="4" name="Slide Image Placeholder 3"/>
          <p:cNvSpPr>
            <a:spLocks noGrp="1" noRot="1" noChangeAspect="1"/>
          </p:cNvSpPr>
          <p:nvPr>
            <p:ph type="sldImg" idx="2"/>
          </p:nvPr>
        </p:nvSpPr>
        <p:spPr>
          <a:xfrm>
            <a:off x="2198688" y="696913"/>
            <a:ext cx="2613025" cy="3486150"/>
          </a:xfrm>
          <a:prstGeom prst="rect">
            <a:avLst/>
          </a:prstGeom>
          <a:noFill/>
          <a:ln w="12700">
            <a:solidFill>
              <a:prstClr val="black"/>
            </a:solidFill>
          </a:ln>
        </p:spPr>
        <p:txBody>
          <a:bodyPr vert="horz" lIns="92914" tIns="46457" rIns="92914" bIns="4645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914" tIns="46457" rIns="92914" bIns="46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7" y="8829967"/>
            <a:ext cx="3037840" cy="464820"/>
          </a:xfrm>
          <a:prstGeom prst="rect">
            <a:avLst/>
          </a:prstGeom>
        </p:spPr>
        <p:txBody>
          <a:bodyPr vert="horz" lIns="92914" tIns="46457" rIns="92914" bIns="46457" rtlCol="0" anchor="b"/>
          <a:lstStyle>
            <a:lvl1pPr algn="l">
              <a:defRPr sz="1200"/>
            </a:lvl1pPr>
          </a:lstStyle>
          <a:p>
            <a:endParaRPr lang="en-US"/>
          </a:p>
        </p:txBody>
      </p:sp>
      <p:sp>
        <p:nvSpPr>
          <p:cNvPr id="7" name="Slide Number Placeholder 6"/>
          <p:cNvSpPr>
            <a:spLocks noGrp="1"/>
          </p:cNvSpPr>
          <p:nvPr>
            <p:ph type="sldNum" sz="quarter" idx="5"/>
          </p:nvPr>
        </p:nvSpPr>
        <p:spPr>
          <a:xfrm>
            <a:off x="3970955" y="8829967"/>
            <a:ext cx="3037840" cy="464820"/>
          </a:xfrm>
          <a:prstGeom prst="rect">
            <a:avLst/>
          </a:prstGeom>
        </p:spPr>
        <p:txBody>
          <a:bodyPr vert="horz" lIns="92914" tIns="46457" rIns="92914" bIns="46457" rtlCol="0" anchor="b"/>
          <a:lstStyle>
            <a:lvl1pPr algn="r">
              <a:defRPr sz="1200"/>
            </a:lvl1pPr>
          </a:lstStyle>
          <a:p>
            <a:fld id="{E8B82610-4C4A-450E-84BF-260074AD3FB5}" type="slidenum">
              <a:rPr lang="en-US" smtClean="0"/>
              <a:pPr/>
              <a:t>‹#›</a:t>
            </a:fld>
            <a:endParaRPr lang="en-US"/>
          </a:p>
        </p:txBody>
      </p:sp>
    </p:spTree>
    <p:extLst>
      <p:ext uri="{BB962C8B-B14F-4D97-AF65-F5344CB8AC3E}">
        <p14:creationId xmlns:p14="http://schemas.microsoft.com/office/powerpoint/2010/main" val="201089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82610-4C4A-450E-84BF-260074AD3FB5}" type="slidenum">
              <a:rPr lang="en-US" smtClean="0"/>
              <a:pPr/>
              <a:t>5</a:t>
            </a:fld>
            <a:endParaRPr lang="en-US"/>
          </a:p>
        </p:txBody>
      </p:sp>
    </p:spTree>
    <p:extLst>
      <p:ext uri="{BB962C8B-B14F-4D97-AF65-F5344CB8AC3E}">
        <p14:creationId xmlns:p14="http://schemas.microsoft.com/office/powerpoint/2010/main" val="264003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B82610-4C4A-450E-84BF-260074AD3FB5}" type="slidenum">
              <a:rPr lang="en-US" smtClean="0"/>
              <a:pPr/>
              <a:t>6</a:t>
            </a:fld>
            <a:endParaRPr lang="en-US"/>
          </a:p>
        </p:txBody>
      </p:sp>
    </p:spTree>
    <p:extLst>
      <p:ext uri="{BB962C8B-B14F-4D97-AF65-F5344CB8AC3E}">
        <p14:creationId xmlns:p14="http://schemas.microsoft.com/office/powerpoint/2010/main" val="261132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7FC61E-C0FC-4E42-A165-CA24FBE8DC82}"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403849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FC61E-C0FC-4E42-A165-CA24FBE8DC82}"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100968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FC61E-C0FC-4E42-A165-CA24FBE8DC82}"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363596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FC61E-C0FC-4E42-A165-CA24FBE8DC82}"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129422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FC61E-C0FC-4E42-A165-CA24FBE8DC82}"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145670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7FC61E-C0FC-4E42-A165-CA24FBE8DC82}"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110386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7FC61E-C0FC-4E42-A165-CA24FBE8DC82}"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223424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7FC61E-C0FC-4E42-A165-CA24FBE8DC82}"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205945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FC61E-C0FC-4E42-A165-CA24FBE8DC82}"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414167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FC61E-C0FC-4E42-A165-CA24FBE8DC82}"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347889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FC61E-C0FC-4E42-A165-CA24FBE8DC82}"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B33EC-0773-48D9-8854-4175C606E89E}" type="slidenum">
              <a:rPr lang="en-US" smtClean="0"/>
              <a:pPr/>
              <a:t>‹#›</a:t>
            </a:fld>
            <a:endParaRPr lang="en-US"/>
          </a:p>
        </p:txBody>
      </p:sp>
    </p:spTree>
    <p:extLst>
      <p:ext uri="{BB962C8B-B14F-4D97-AF65-F5344CB8AC3E}">
        <p14:creationId xmlns:p14="http://schemas.microsoft.com/office/powerpoint/2010/main" val="10746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37FC61E-C0FC-4E42-A165-CA24FBE8DC82}" type="datetimeFigureOut">
              <a:rPr lang="en-US" smtClean="0"/>
              <a:pPr/>
              <a:t>11/2/2022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1CB33EC-0773-48D9-8854-4175C606E89E}" type="slidenum">
              <a:rPr lang="en-US" smtClean="0"/>
              <a:pPr/>
              <a:t>‹#›</a:t>
            </a:fld>
            <a:endParaRPr lang="en-US"/>
          </a:p>
        </p:txBody>
      </p:sp>
    </p:spTree>
    <p:extLst>
      <p:ext uri="{BB962C8B-B14F-4D97-AF65-F5344CB8AC3E}">
        <p14:creationId xmlns:p14="http://schemas.microsoft.com/office/powerpoint/2010/main" val="198726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office@southpreschurch.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cbpearson3@erg-homes.com"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6680" y="404217"/>
            <a:ext cx="3316466" cy="830997"/>
          </a:xfrm>
          <a:prstGeom prst="rect">
            <a:avLst/>
          </a:prstGeom>
          <a:noFill/>
        </p:spPr>
        <p:txBody>
          <a:bodyPr wrap="square" rtlCol="0">
            <a:spAutoFit/>
          </a:bodyPr>
          <a:lstStyle/>
          <a:p>
            <a:r>
              <a:rPr lang="en-US" sz="2800" b="1" dirty="0">
                <a:latin typeface="Georgia" panose="02040502050405020303" pitchFamily="18" charset="0"/>
              </a:rPr>
              <a:t>Keyhole Press</a:t>
            </a:r>
          </a:p>
          <a:p>
            <a:r>
              <a:rPr lang="en-US" sz="2000" dirty="0">
                <a:latin typeface="Georgia" panose="02040502050405020303" pitchFamily="18" charset="0"/>
              </a:rPr>
              <a:t>Southminster Presbyterian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1513570"/>
            <a:ext cx="3492500" cy="95250"/>
          </a:xfrm>
          <a:prstGeom prst="rect">
            <a:avLst/>
          </a:prstGeom>
        </p:spPr>
      </p:pic>
      <p:sp>
        <p:nvSpPr>
          <p:cNvPr id="7" name="TextBox 6"/>
          <p:cNvSpPr txBox="1"/>
          <p:nvPr/>
        </p:nvSpPr>
        <p:spPr>
          <a:xfrm>
            <a:off x="0" y="1887177"/>
            <a:ext cx="2514600" cy="338554"/>
          </a:xfrm>
          <a:prstGeom prst="rect">
            <a:avLst/>
          </a:prstGeom>
          <a:noFill/>
        </p:spPr>
        <p:txBody>
          <a:bodyPr wrap="square" rtlCol="0">
            <a:spAutoFit/>
          </a:bodyPr>
          <a:lstStyle/>
          <a:p>
            <a:r>
              <a:rPr lang="en-US" sz="1600" b="1" i="1" dirty="0">
                <a:latin typeface="Georgia" panose="02040502050405020303" pitchFamily="18" charset="0"/>
              </a:rPr>
              <a:t>From the Pastor</a:t>
            </a:r>
          </a:p>
        </p:txBody>
      </p:sp>
      <p:sp>
        <p:nvSpPr>
          <p:cNvPr id="14" name="TextBox 13"/>
          <p:cNvSpPr txBox="1"/>
          <p:nvPr/>
        </p:nvSpPr>
        <p:spPr>
          <a:xfrm>
            <a:off x="4455828" y="761714"/>
            <a:ext cx="2286000" cy="369332"/>
          </a:xfrm>
          <a:prstGeom prst="rect">
            <a:avLst/>
          </a:prstGeom>
          <a:noFill/>
        </p:spPr>
        <p:txBody>
          <a:bodyPr wrap="square" rtlCol="0">
            <a:spAutoFit/>
          </a:bodyPr>
          <a:lstStyle/>
          <a:p>
            <a:pPr algn="r"/>
            <a:r>
              <a:rPr lang="en-US" b="1" dirty="0">
                <a:latin typeface="Georgia" panose="02040502050405020303" pitchFamily="18" charset="0"/>
              </a:rPr>
              <a:t>November 2022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0" y="404217"/>
            <a:ext cx="946362" cy="854075"/>
          </a:xfrm>
          <a:prstGeom prst="rect">
            <a:avLst/>
          </a:prstGeom>
        </p:spPr>
      </p:pic>
      <p:sp>
        <p:nvSpPr>
          <p:cNvPr id="4" name="TextBox 3">
            <a:extLst>
              <a:ext uri="{FF2B5EF4-FFF2-40B4-BE49-F238E27FC236}">
                <a16:creationId xmlns:a16="http://schemas.microsoft.com/office/drawing/2014/main" id="{E93F9D2E-96EA-ED6D-0099-F08B31D34DD3}"/>
              </a:ext>
            </a:extLst>
          </p:cNvPr>
          <p:cNvSpPr txBox="1"/>
          <p:nvPr/>
        </p:nvSpPr>
        <p:spPr>
          <a:xfrm>
            <a:off x="76200" y="2260783"/>
            <a:ext cx="6705600" cy="6828792"/>
          </a:xfrm>
          <a:prstGeom prst="rect">
            <a:avLst/>
          </a:prstGeom>
          <a:noFill/>
        </p:spPr>
        <p:txBody>
          <a:bodyPr wrap="square">
            <a:spAutoFit/>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Good day to each one of you.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Tradition has tremendous power. “The way we do things” seems in any organization, including the church, to take on a certain sanctity. Breaking out of the patterns of the past is difficult and painful. But often human traditions are built, as is a pearl, to insulate against irritation - to block out anything that attacks our comfort, or constantly pricks our consciences. Or something that demands attention.</a:t>
            </a:r>
            <a:b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was that way in the Judaism of Christ’s day. Tradition had built up great walls insulating God’s people from His Word. Under the guise of religion, thick trappings had been thrown over the clean and the powerful - and demanding - Word.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Jesus’s reaction to criticism based on tradition was quick and to the point. One passage particularly - due to limited space I can’t insert the passage (please read </a:t>
            </a:r>
            <a:r>
              <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Mark 7:1-8</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which ends in the well-known words, “You are so busy holding on to the traditions of men that you let go of the commandments of God.”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am not quoting this passage to demean any who may disagree with me and hold a more “traditional” view of church. Neither do I say that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Southminster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sanctified the way we do things. I do it to point out, to make us aware, that it is easy for anyone to become “so busy holding on to the traditions of men or ladies” that we can “let go of the commandments of God, individually and collectively as a church community”. And if in fact we do this, Lawrence O Richards says, “ it can only be because we have lost confidence in God: lost that complete willingness to abandon ourselves to Christ and His Word”.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church is to exist as a body of people who are committed to Jesus Christ and to His Word. Christ lives, and His Word is more than powerful enough to break through any tradition and bring us to experience His full reality, individually and in our church communities.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three months of being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Southminster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being one of you and with you, I am convinced that if ever needed, we are completely willing to abandon ourselves to experience God’s full reality even more than we experience it at present. To God the glory.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Yours in Christ,</a:t>
            </a:r>
            <a:b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Jock</a:t>
            </a:r>
            <a:endParaRPr lang="en-US" sz="12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622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0" y="0"/>
            <a:ext cx="762000" cy="276999"/>
          </a:xfrm>
          <a:prstGeom prst="rect">
            <a:avLst/>
          </a:prstGeom>
          <a:noFill/>
        </p:spPr>
        <p:txBody>
          <a:bodyPr wrap="square" rtlCol="0">
            <a:spAutoFit/>
          </a:bodyPr>
          <a:lstStyle/>
          <a:p>
            <a:pPr algn="r"/>
            <a:r>
              <a:rPr lang="en-US" sz="1200" b="1" dirty="0">
                <a:latin typeface="Times New Roman" panose="02020603050405020304" pitchFamily="18" charset="0"/>
                <a:cs typeface="Times New Roman" panose="02020603050405020304" pitchFamily="18" charset="0"/>
              </a:rPr>
              <a:t>Page 2</a:t>
            </a:r>
          </a:p>
        </p:txBody>
      </p:sp>
      <p:sp>
        <p:nvSpPr>
          <p:cNvPr id="6" name="TextBox 5"/>
          <p:cNvSpPr txBox="1"/>
          <p:nvPr/>
        </p:nvSpPr>
        <p:spPr>
          <a:xfrm>
            <a:off x="5699" y="138499"/>
            <a:ext cx="3174023" cy="338554"/>
          </a:xfrm>
          <a:prstGeom prst="rect">
            <a:avLst/>
          </a:prstGeom>
          <a:solidFill>
            <a:schemeClr val="bg1">
              <a:lumMod val="85000"/>
            </a:schemeClr>
          </a:solidFill>
          <a:ln w="3175">
            <a:noFill/>
          </a:ln>
        </p:spPr>
        <p:txBody>
          <a:bodyPr wrap="square" rtlCol="0">
            <a:spAutoFit/>
          </a:bodyPr>
          <a:lstStyle/>
          <a:p>
            <a:r>
              <a:rPr lang="en-US" sz="1600" b="1" i="1" dirty="0">
                <a:latin typeface="Georgia" panose="02040502050405020303" pitchFamily="18" charset="0"/>
                <a:cs typeface="Times New Roman" panose="02020603050405020304" pitchFamily="18" charset="0"/>
              </a:rPr>
              <a:t>Congregational Life</a:t>
            </a:r>
            <a:endParaRPr lang="en-US" sz="1600" i="1" dirty="0">
              <a:latin typeface="Georgia" panose="02040502050405020303" pitchFamily="18" charset="0"/>
              <a:cs typeface="Times New Roman" panose="02020603050405020304" pitchFamily="18" charset="0"/>
            </a:endParaRPr>
          </a:p>
        </p:txBody>
      </p:sp>
      <p:sp>
        <p:nvSpPr>
          <p:cNvPr id="7" name="TextBox 6"/>
          <p:cNvSpPr txBox="1"/>
          <p:nvPr/>
        </p:nvSpPr>
        <p:spPr>
          <a:xfrm>
            <a:off x="5699" y="4650353"/>
            <a:ext cx="3174023" cy="338554"/>
          </a:xfrm>
          <a:prstGeom prst="rect">
            <a:avLst/>
          </a:prstGeom>
          <a:solidFill>
            <a:schemeClr val="bg1">
              <a:lumMod val="85000"/>
            </a:schemeClr>
          </a:solidFill>
          <a:ln w="3175">
            <a:noFill/>
          </a:ln>
        </p:spPr>
        <p:txBody>
          <a:bodyPr wrap="square" rtlCol="0">
            <a:spAutoFit/>
          </a:bodyPr>
          <a:lstStyle/>
          <a:p>
            <a:r>
              <a:rPr lang="en-US" sz="1600" b="1" i="1" dirty="0">
                <a:latin typeface="Georgia" panose="02040502050405020303" pitchFamily="18" charset="0"/>
                <a:cs typeface="Times New Roman" panose="02020603050405020304" pitchFamily="18" charset="0"/>
              </a:rPr>
              <a:t>Church In The World</a:t>
            </a:r>
            <a:endParaRPr lang="en-US" sz="1600" i="1" dirty="0">
              <a:latin typeface="Georgia" panose="02040502050405020303"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7399C26-498D-2985-6012-867EC0A31952}"/>
              </a:ext>
            </a:extLst>
          </p:cNvPr>
          <p:cNvSpPr/>
          <p:nvPr/>
        </p:nvSpPr>
        <p:spPr>
          <a:xfrm>
            <a:off x="5699" y="2631600"/>
            <a:ext cx="6870519" cy="1692771"/>
          </a:xfrm>
          <a:prstGeom prst="rect">
            <a:avLst/>
          </a:prstGeom>
        </p:spPr>
        <p:txBody>
          <a:bodyPr wrap="square">
            <a:spAutoFit/>
          </a:bodyPr>
          <a:lstStyle/>
          <a:p>
            <a:pPr algn="ctr"/>
            <a:r>
              <a:rPr lang="en-US" sz="1200" b="1" u="sng" dirty="0">
                <a:latin typeface="Georgia" panose="02040502050405020303" pitchFamily="18" charset="0"/>
                <a:cs typeface="Times New Roman" panose="02020603050405020304" pitchFamily="18" charset="0"/>
              </a:rPr>
              <a:t>Lessons and Carols 2022</a:t>
            </a:r>
          </a:p>
          <a:p>
            <a:pPr algn="ctr"/>
            <a:endParaRPr lang="en-US" sz="800" b="1" u="sng" dirty="0">
              <a:latin typeface="Georgia" panose="02040502050405020303"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Sanctuary Choir is hard at work preparing an exceptional musical celebration for the Christmas season. </a:t>
            </a:r>
            <a:endParaRPr lang="en-US" sz="10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a:t>
            </a:r>
            <a:r>
              <a:rPr lang="en-US" sz="1200" dirty="0" err="1">
                <a:latin typeface="Times New Roman" panose="02020603050405020304" pitchFamily="18" charset="0"/>
                <a:cs typeface="Times New Roman" panose="02020603050405020304" pitchFamily="18" charset="0"/>
              </a:rPr>
              <a:t>Servif</a:t>
            </a:r>
            <a:r>
              <a:rPr lang="en-US" sz="1200" dirty="0">
                <a:latin typeface="Times New Roman" panose="02020603050405020304" pitchFamily="18" charset="0"/>
                <a:cs typeface="Times New Roman" panose="02020603050405020304" pitchFamily="18" charset="0"/>
              </a:rPr>
              <a:t> Lessons and Carols follows a structure which dates back to the late 19th century. It features nine scripture lessons recounting the miraculous story of Jesus’ birth, followed by a carol or song that reflects on the lesson's message. Join us for our</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Service of Lessons and Carols service on </a:t>
            </a:r>
            <a:r>
              <a:rPr lang="en-US" sz="1200" b="1" dirty="0">
                <a:latin typeface="Times New Roman" panose="02020603050405020304" pitchFamily="18" charset="0"/>
                <a:cs typeface="Times New Roman" panose="02020603050405020304" pitchFamily="18" charset="0"/>
              </a:rPr>
              <a:t>Sunday, December 11th at 11:00 AM,</a:t>
            </a:r>
            <a:r>
              <a:rPr lang="en-US" sz="1200" dirty="0">
                <a:latin typeface="Times New Roman" panose="02020603050405020304" pitchFamily="18" charset="0"/>
                <a:cs typeface="Times New Roman" panose="02020603050405020304" pitchFamily="18" charset="0"/>
              </a:rPr>
              <a:t> followed by a reception in the Fellowship Hall.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If you would like to be involved in the service, please reach out to Kimberly Ryan at keliseryan@gmail.com.</a:t>
            </a:r>
          </a:p>
        </p:txBody>
      </p:sp>
      <p:sp>
        <p:nvSpPr>
          <p:cNvPr id="4" name="TextBox 3">
            <a:extLst>
              <a:ext uri="{FF2B5EF4-FFF2-40B4-BE49-F238E27FC236}">
                <a16:creationId xmlns:a16="http://schemas.microsoft.com/office/drawing/2014/main" id="{E60B69BA-A036-B340-7F05-A3CBDA196861}"/>
              </a:ext>
            </a:extLst>
          </p:cNvPr>
          <p:cNvSpPr txBox="1"/>
          <p:nvPr/>
        </p:nvSpPr>
        <p:spPr>
          <a:xfrm>
            <a:off x="11927" y="5181600"/>
            <a:ext cx="3276601" cy="3693319"/>
          </a:xfrm>
          <a:prstGeom prst="rect">
            <a:avLst/>
          </a:prstGeom>
          <a:noFill/>
          <a:ln w="3175">
            <a:noFill/>
          </a:ln>
        </p:spPr>
        <p:txBody>
          <a:bodyPr wrap="square" rtlCol="0">
            <a:spAutoFit/>
          </a:bodyPr>
          <a:lstStyle/>
          <a:p>
            <a:pPr algn="ctr"/>
            <a:r>
              <a:rPr lang="en-US" sz="1200" b="1" u="sng" dirty="0">
                <a:latin typeface="Georgia" panose="02040502050405020303" pitchFamily="18" charset="0"/>
              </a:rPr>
              <a:t>CCHASM Thanksgiving Baskets</a:t>
            </a:r>
          </a:p>
          <a:p>
            <a:endParaRPr lang="en-US" sz="10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Every year, CCHASM works with area churches to put together non-perishable food items for their  Thanksgiving baskets.  To help them reach their goal for 2022, Southminster has pledged to contribute 28 baskets.  We are proud to report that as of this newsletter printing, we have assembled 22 baskets, meaning we should reach and may even exceed our pledge!</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Food may be brought to the church through </a:t>
            </a:r>
            <a:r>
              <a:rPr lang="en-US" sz="1200" b="1" dirty="0">
                <a:latin typeface="Times New Roman" panose="02020603050405020304" pitchFamily="18" charset="0"/>
                <a:cs typeface="Times New Roman" panose="02020603050405020304" pitchFamily="18" charset="0"/>
              </a:rPr>
              <a:t>Sunday, November 6</a:t>
            </a:r>
            <a:r>
              <a:rPr lang="en-US" sz="1200" b="1" baseline="30000" dirty="0">
                <a:latin typeface="Times New Roman" panose="02020603050405020304" pitchFamily="18" charset="0"/>
                <a:cs typeface="Times New Roman" panose="02020603050405020304" pitchFamily="18" charset="0"/>
              </a:rPr>
              <a:t>th</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You can find the shopping list in your Sunday bulletin and on our website.  Be sure to check out our tracking board at the back of the sanctuary to see what items we are short on.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Thank you to everyone who has contributed so generously to the Thanksgiving Baskets this year!</a:t>
            </a:r>
          </a:p>
        </p:txBody>
      </p:sp>
      <p:sp>
        <p:nvSpPr>
          <p:cNvPr id="5" name="TextBox 4">
            <a:extLst>
              <a:ext uri="{FF2B5EF4-FFF2-40B4-BE49-F238E27FC236}">
                <a16:creationId xmlns:a16="http://schemas.microsoft.com/office/drawing/2014/main" id="{786C8B0A-633A-91C0-FA0C-6EBA30D23A64}"/>
              </a:ext>
            </a:extLst>
          </p:cNvPr>
          <p:cNvSpPr txBox="1"/>
          <p:nvPr/>
        </p:nvSpPr>
        <p:spPr>
          <a:xfrm>
            <a:off x="-18553" y="688843"/>
            <a:ext cx="6870519" cy="1754326"/>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Intergenerational Advent Worship Service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On Sunday, December 4th </a:t>
            </a:r>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will celebrate the approaching Christmas season with a special intergenerational Advent worship service.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day will kick off at 9:00 AM with a pancake breakfast in the Fellowship Hall hosted by Girl Scout Troop 603.  The pancake breakfast is an annual fundraiser for the troop.  The suggested donation for breakfast is $5.00 per plate.  Rumor has it that Santa will also put in an appearance (stay tuned for details).  Following breakfast and Sunday School, we will head into the Sanctuary for our worship service.</a:t>
            </a:r>
          </a:p>
        </p:txBody>
      </p:sp>
      <p:pic>
        <p:nvPicPr>
          <p:cNvPr id="9" name="Picture 8" descr="A picture containing text, indoor&#10;&#10;Description automatically generated">
            <a:extLst>
              <a:ext uri="{FF2B5EF4-FFF2-40B4-BE49-F238E27FC236}">
                <a16:creationId xmlns:a16="http://schemas.microsoft.com/office/drawing/2014/main" id="{2CA1F108-2597-F897-8298-867ADD01F8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4245" y="5715000"/>
            <a:ext cx="3325812" cy="2494359"/>
          </a:xfrm>
          <a:prstGeom prst="rect">
            <a:avLst/>
          </a:prstGeom>
        </p:spPr>
      </p:pic>
    </p:spTree>
    <p:extLst>
      <p:ext uri="{BB962C8B-B14F-4D97-AF65-F5344CB8AC3E}">
        <p14:creationId xmlns:p14="http://schemas.microsoft.com/office/powerpoint/2010/main" val="276377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96000" y="0"/>
            <a:ext cx="762000" cy="276999"/>
          </a:xfrm>
          <a:prstGeom prst="rect">
            <a:avLst/>
          </a:prstGeom>
          <a:noFill/>
        </p:spPr>
        <p:txBody>
          <a:bodyPr wrap="square" rtlCol="0">
            <a:spAutoFit/>
          </a:bodyPr>
          <a:lstStyle/>
          <a:p>
            <a:pPr algn="r"/>
            <a:r>
              <a:rPr lang="en-US" sz="1200" b="1" dirty="0">
                <a:latin typeface="Times New Roman" panose="02020603050405020304" pitchFamily="18" charset="0"/>
                <a:cs typeface="Times New Roman" panose="02020603050405020304" pitchFamily="18" charset="0"/>
              </a:rPr>
              <a:t>Page 3</a:t>
            </a:r>
          </a:p>
        </p:txBody>
      </p:sp>
      <p:sp>
        <p:nvSpPr>
          <p:cNvPr id="7" name="TextBox 6">
            <a:extLst>
              <a:ext uri="{FF2B5EF4-FFF2-40B4-BE49-F238E27FC236}">
                <a16:creationId xmlns:a16="http://schemas.microsoft.com/office/drawing/2014/main" id="{3A0B2CC9-499D-4F5F-8E38-53CF19D9B5B4}"/>
              </a:ext>
            </a:extLst>
          </p:cNvPr>
          <p:cNvSpPr txBox="1"/>
          <p:nvPr/>
        </p:nvSpPr>
        <p:spPr>
          <a:xfrm>
            <a:off x="-6" y="0"/>
            <a:ext cx="3174023" cy="338554"/>
          </a:xfrm>
          <a:prstGeom prst="rect">
            <a:avLst/>
          </a:prstGeom>
          <a:solidFill>
            <a:schemeClr val="bg1">
              <a:lumMod val="85000"/>
            </a:schemeClr>
          </a:solidFill>
          <a:ln w="3175">
            <a:noFill/>
          </a:ln>
        </p:spPr>
        <p:txBody>
          <a:bodyPr wrap="square" rtlCol="0">
            <a:spAutoFit/>
          </a:bodyPr>
          <a:lstStyle/>
          <a:p>
            <a:r>
              <a:rPr lang="en-US" sz="1600" b="1" i="1" dirty="0">
                <a:latin typeface="Georgia" panose="02040502050405020303" pitchFamily="18" charset="0"/>
                <a:cs typeface="Times New Roman" panose="02020603050405020304" pitchFamily="18" charset="0"/>
              </a:rPr>
              <a:t>Finance</a:t>
            </a:r>
            <a:endParaRPr lang="en-US" sz="1600" i="1" dirty="0">
              <a:latin typeface="Georgia" panose="02040502050405020303"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A0B2CC9-499D-4F5F-8E38-53CF19D9B5B4}"/>
              </a:ext>
            </a:extLst>
          </p:cNvPr>
          <p:cNvSpPr txBox="1"/>
          <p:nvPr/>
        </p:nvSpPr>
        <p:spPr>
          <a:xfrm>
            <a:off x="0" y="3276600"/>
            <a:ext cx="3174023" cy="338554"/>
          </a:xfrm>
          <a:prstGeom prst="rect">
            <a:avLst/>
          </a:prstGeom>
          <a:solidFill>
            <a:schemeClr val="bg1">
              <a:lumMod val="85000"/>
            </a:schemeClr>
          </a:solidFill>
          <a:ln w="3175">
            <a:noFill/>
          </a:ln>
        </p:spPr>
        <p:txBody>
          <a:bodyPr wrap="square" rtlCol="0">
            <a:spAutoFit/>
          </a:bodyPr>
          <a:lstStyle/>
          <a:p>
            <a:r>
              <a:rPr lang="en-US" sz="1600" b="1" i="1" dirty="0">
                <a:latin typeface="Georgia" panose="02040502050405020303" pitchFamily="18" charset="0"/>
                <a:cs typeface="Times New Roman" panose="02020603050405020304" pitchFamily="18" charset="0"/>
              </a:rPr>
              <a:t>Leadership &amp; Planning</a:t>
            </a:r>
            <a:endParaRPr lang="en-US" sz="1600" i="1" dirty="0">
              <a:latin typeface="Georgia" panose="02040502050405020303"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A0B2CC9-499D-4F5F-8E38-53CF19D9B5B4}"/>
              </a:ext>
            </a:extLst>
          </p:cNvPr>
          <p:cNvSpPr txBox="1"/>
          <p:nvPr/>
        </p:nvSpPr>
        <p:spPr>
          <a:xfrm>
            <a:off x="-5" y="5790273"/>
            <a:ext cx="3174023" cy="338554"/>
          </a:xfrm>
          <a:prstGeom prst="rect">
            <a:avLst/>
          </a:prstGeom>
          <a:solidFill>
            <a:schemeClr val="bg1">
              <a:lumMod val="85000"/>
            </a:schemeClr>
          </a:solidFill>
          <a:ln w="3175">
            <a:noFill/>
          </a:ln>
        </p:spPr>
        <p:txBody>
          <a:bodyPr wrap="square" rtlCol="0">
            <a:spAutoFit/>
          </a:bodyPr>
          <a:lstStyle/>
          <a:p>
            <a:r>
              <a:rPr lang="en-US" sz="1600" b="1" i="1" dirty="0">
                <a:latin typeface="Georgia" panose="02040502050405020303" pitchFamily="18" charset="0"/>
                <a:cs typeface="Times New Roman" panose="02020603050405020304" pitchFamily="18" charset="0"/>
              </a:rPr>
              <a:t>Facilities</a:t>
            </a:r>
            <a:endParaRPr lang="en-US" sz="1600" i="1" dirty="0">
              <a:latin typeface="Georgia" panose="02040502050405020303"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59A6AAF-5A5D-0B00-E84D-C4B021FCE126}"/>
              </a:ext>
            </a:extLst>
          </p:cNvPr>
          <p:cNvSpPr txBox="1"/>
          <p:nvPr/>
        </p:nvSpPr>
        <p:spPr>
          <a:xfrm>
            <a:off x="3686138" y="6044101"/>
            <a:ext cx="3040912" cy="2985433"/>
          </a:xfrm>
          <a:prstGeom prst="rect">
            <a:avLst/>
          </a:prstGeom>
          <a:noFill/>
          <a:ln w="38100">
            <a:solidFill>
              <a:schemeClr val="tx1"/>
            </a:solidFill>
          </a:ln>
        </p:spPr>
        <p:txBody>
          <a:bodyPr wrap="square" rtlCol="0">
            <a:spAutoFit/>
          </a:bodyPr>
          <a:lstStyle/>
          <a:p>
            <a:pPr algn="ctr"/>
            <a:endParaRPr lang="en-US" sz="400" b="1" u="sng" dirty="0">
              <a:solidFill>
                <a:srgbClr val="FF0000"/>
              </a:solidFill>
              <a:latin typeface="Georgia" panose="02040502050405020303" pitchFamily="18" charset="0"/>
              <a:cs typeface="Times New Roman" panose="02020603050405020304" pitchFamily="18" charset="0"/>
            </a:endParaRPr>
          </a:p>
          <a:p>
            <a:pPr algn="ctr"/>
            <a:endParaRPr lang="en-US" sz="1200" b="1" u="sng" dirty="0">
              <a:latin typeface="Georgia" panose="02040502050405020303" pitchFamily="18" charset="0"/>
              <a:cs typeface="Times New Roman" panose="02020603050405020304" pitchFamily="18" charset="0"/>
            </a:endParaRPr>
          </a:p>
          <a:p>
            <a:pPr algn="ctr"/>
            <a:r>
              <a:rPr lang="en-US" sz="1200" b="1" u="sng" dirty="0">
                <a:latin typeface="Georgia" panose="02040502050405020303" pitchFamily="18" charset="0"/>
                <a:cs typeface="Times New Roman" panose="02020603050405020304" pitchFamily="18" charset="0"/>
              </a:rPr>
              <a:t>Presbyterian Women</a:t>
            </a:r>
          </a:p>
          <a:p>
            <a:pPr algn="ctr"/>
            <a:endParaRPr lang="en-US" sz="1200" b="1" u="sng" dirty="0">
              <a:latin typeface="Georgia" panose="02040502050405020303"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Ruth Circle</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  November 1st at 2:00 PM</a:t>
            </a:r>
          </a:p>
          <a:p>
            <a:pPr algn="ctr"/>
            <a:r>
              <a:rPr lang="en-US" sz="1200" dirty="0">
                <a:latin typeface="Times New Roman" panose="02020603050405020304" pitchFamily="18" charset="0"/>
                <a:cs typeface="Times New Roman" panose="02020603050405020304" pitchFamily="18" charset="0"/>
              </a:rPr>
              <a:t>Conference Room</a:t>
            </a:r>
          </a:p>
          <a:p>
            <a:pPr algn="ctr"/>
            <a:endParaRPr lang="en-US" sz="1200"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Anna Circle     </a:t>
            </a:r>
          </a:p>
          <a:p>
            <a:pPr algn="ctr"/>
            <a:r>
              <a:rPr lang="en-US" sz="1200" dirty="0">
                <a:latin typeface="Times New Roman" panose="02020603050405020304" pitchFamily="18" charset="0"/>
                <a:cs typeface="Times New Roman" panose="02020603050405020304" pitchFamily="18" charset="0"/>
              </a:rPr>
              <a:t>November 1st at 6:30 PM</a:t>
            </a:r>
          </a:p>
          <a:p>
            <a:pPr algn="ctr"/>
            <a:r>
              <a:rPr lang="en-US" sz="1200" dirty="0">
                <a:latin typeface="Times New Roman" panose="02020603050405020304" pitchFamily="18" charset="0"/>
                <a:cs typeface="Times New Roman" panose="02020603050405020304" pitchFamily="18" charset="0"/>
              </a:rPr>
              <a:t>Debbie Greenberg’s residence</a:t>
            </a:r>
          </a:p>
          <a:p>
            <a:pPr algn="ctr"/>
            <a:endParaRPr lang="en-US" sz="1200"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Martha Circle</a:t>
            </a:r>
          </a:p>
          <a:p>
            <a:pPr algn="ctr"/>
            <a:r>
              <a:rPr lang="en-US" sz="1200" dirty="0">
                <a:latin typeface="Times New Roman" panose="02020603050405020304" pitchFamily="18" charset="0"/>
                <a:cs typeface="Times New Roman" panose="02020603050405020304" pitchFamily="18" charset="0"/>
              </a:rPr>
              <a:t>November 2nd at 10:00 AM</a:t>
            </a:r>
          </a:p>
          <a:p>
            <a:pPr algn="ctr"/>
            <a:r>
              <a:rPr lang="en-US" sz="1200" dirty="0">
                <a:latin typeface="Times New Roman" panose="02020603050405020304" pitchFamily="18" charset="0"/>
                <a:cs typeface="Times New Roman" panose="02020603050405020304" pitchFamily="18" charset="0"/>
              </a:rPr>
              <a:t>Conference Room</a:t>
            </a:r>
          </a:p>
          <a:p>
            <a:pPr algn="ctr"/>
            <a:endParaRPr lang="en-US" sz="600" dirty="0">
              <a:solidFill>
                <a:srgbClr val="FF0000"/>
              </a:solidFill>
              <a:latin typeface="Times New Roman" panose="02020603050405020304" pitchFamily="18" charset="0"/>
              <a:cs typeface="Times New Roman" panose="02020603050405020304" pitchFamily="18" charset="0"/>
            </a:endParaRPr>
          </a:p>
          <a:p>
            <a:pPr algn="ctr"/>
            <a:endParaRPr lang="en-US" sz="600" dirty="0">
              <a:solidFill>
                <a:srgbClr val="FF0000"/>
              </a:solidFill>
              <a:latin typeface="Times New Roman" panose="02020603050405020304" pitchFamily="18" charset="0"/>
              <a:cs typeface="Times New Roman" panose="02020603050405020304" pitchFamily="18" charset="0"/>
            </a:endParaRPr>
          </a:p>
          <a:p>
            <a:pPr algn="ctr"/>
            <a:endParaRPr lang="en-US" sz="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F8DCD79-6CC0-EDE4-6826-985DA857D17A}"/>
              </a:ext>
            </a:extLst>
          </p:cNvPr>
          <p:cNvSpPr txBox="1"/>
          <p:nvPr/>
        </p:nvSpPr>
        <p:spPr>
          <a:xfrm>
            <a:off x="4354" y="435582"/>
            <a:ext cx="6858000" cy="2553007"/>
          </a:xfrm>
          <a:prstGeom prst="rect">
            <a:avLst/>
          </a:prstGeom>
          <a:noFill/>
        </p:spPr>
        <p:txBody>
          <a:bodyPr wrap="square">
            <a:spAutoFit/>
          </a:bodyPr>
          <a:lstStyle/>
          <a:p>
            <a:pPr marL="0" marR="0" algn="ctr">
              <a:lnSpc>
                <a:spcPct val="107000"/>
              </a:lnSpc>
              <a:spcBef>
                <a:spcPts val="0"/>
              </a:spcBef>
              <a:spcAft>
                <a:spcPts val="800"/>
              </a:spcAft>
            </a:pPr>
            <a:r>
              <a:rPr lang="en-US" sz="1200" b="1" u="sng" dirty="0">
                <a:effectLst/>
                <a:latin typeface="Georgia" panose="02040502050405020303" pitchFamily="18" charset="0"/>
                <a:ea typeface="Calibri" panose="020F0502020204030204" pitchFamily="34" charset="0"/>
                <a:cs typeface="Times New Roman" panose="02020603050405020304" pitchFamily="18" charset="0"/>
              </a:rPr>
              <a:t>Commitment Sunday</a:t>
            </a: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I’ve always been a Presbyterian. My parents, their parents and most of their parents before were also Presbyterians. The common denominator with all of them was they just never talked about money. This certainly included their financial support of their churches. I can still remember my mom asking dad if he had turned in their pledge for the coming year. He always replied, “I’ve taken care of it, Miss Julia.” And he had. As they got older and began to travel more, I began to pay their bills using their check book</a:t>
            </a:r>
            <a:r>
              <a:rPr lang="en-US" sz="1200" dirty="0">
                <a:latin typeface="Times New Roman" panose="02020603050405020304" pitchFamily="18" charset="0"/>
                <a:ea typeface="Calibri" panose="020F0502020204030204" pitchFamily="34" charset="0"/>
                <a:cs typeface="Times New Roman" panose="02020603050405020304" pitchFamily="18" charset="0"/>
              </a:rPr>
              <a:t>, w</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hile they were away. Their church commitment was one of the checks that I wrote each month. Mom and dad’s devotion to their church has always served as an example to me. With Commitment Sunday coming up in November, I hope all of us recognized the countless blessings that we share. And how much our church is a part of those blessings.  So please remember to support our church during Commitment Season. Your financial support is vital to the many ministries that we sponsor and to the overall health of our church itself.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On November 20</a:t>
            </a:r>
            <a:r>
              <a:rPr lang="en-US" sz="1200" b="1"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let’s all be able to say, “I’ve taken care of it.”</a:t>
            </a:r>
          </a:p>
        </p:txBody>
      </p:sp>
      <p:sp>
        <p:nvSpPr>
          <p:cNvPr id="3" name="TextBox 2">
            <a:extLst>
              <a:ext uri="{FF2B5EF4-FFF2-40B4-BE49-F238E27FC236}">
                <a16:creationId xmlns:a16="http://schemas.microsoft.com/office/drawing/2014/main" id="{B6E45623-E692-B50C-DAE3-77CFB12AF218}"/>
              </a:ext>
            </a:extLst>
          </p:cNvPr>
          <p:cNvSpPr txBox="1"/>
          <p:nvPr/>
        </p:nvSpPr>
        <p:spPr>
          <a:xfrm>
            <a:off x="59970" y="6477000"/>
            <a:ext cx="3384271" cy="2616101"/>
          </a:xfrm>
          <a:prstGeom prst="rect">
            <a:avLst/>
          </a:prstGeom>
          <a:noFill/>
        </p:spPr>
        <p:txBody>
          <a:bodyPr wrap="square" rtlCol="0">
            <a:spAutoFit/>
          </a:bodyPr>
          <a:lstStyle/>
          <a:p>
            <a:pPr algn="ctr"/>
            <a:r>
              <a:rPr lang="en-US" sz="1200" b="1" u="sng" dirty="0">
                <a:latin typeface="Georgia" panose="02040502050405020303" pitchFamily="18" charset="0"/>
              </a:rPr>
              <a:t>Inclement Weather Policy</a:t>
            </a:r>
          </a:p>
          <a:p>
            <a:pPr algn="ctr"/>
            <a:endParaRPr lang="en-US" sz="800" b="1" u="sng" dirty="0">
              <a:latin typeface="Georgia" panose="02040502050405020303" pitchFamily="18" charset="0"/>
            </a:endParaRPr>
          </a:p>
          <a:p>
            <a:pPr lvl="0" algn="just"/>
            <a:r>
              <a:rPr lang="en-US" sz="1200" dirty="0">
                <a:latin typeface="Times New Roman" panose="02020603050405020304" pitchFamily="18" charset="0"/>
                <a:cs typeface="Times New Roman" panose="02020603050405020304" pitchFamily="18" charset="0"/>
              </a:rPr>
              <a:t>In case of inclement weather on a Sunday morning, the decision to cancel services will be made by the pastor and the facilities chairperson by 7:30 AM.</a:t>
            </a:r>
          </a:p>
          <a:p>
            <a:pPr lvl="0" algn="just"/>
            <a:r>
              <a:rPr lang="en-US" sz="800" dirty="0">
                <a:latin typeface="Times New Roman" panose="02020603050405020304" pitchFamily="18" charset="0"/>
                <a:cs typeface="Times New Roman" panose="02020603050405020304" pitchFamily="18" charset="0"/>
              </a:rPr>
              <a:t>  </a:t>
            </a:r>
          </a:p>
          <a:p>
            <a:pPr lvl="0" algn="just"/>
            <a:r>
              <a:rPr lang="en-US" sz="1200" dirty="0">
                <a:latin typeface="Times New Roman" panose="02020603050405020304" pitchFamily="18" charset="0"/>
                <a:cs typeface="Times New Roman" panose="02020603050405020304" pitchFamily="18" charset="0"/>
              </a:rPr>
              <a:t>By 8:00 AM, closing notices will be submitted to local Richmond CBS, NBC, and ABC stations, a notification will be sent to the email list, and a notice will be posted on the church Facebook page.  You may also call the church office where the voicemail message will be updated with appropriate information.</a:t>
            </a:r>
            <a:endParaRPr lang="en-US" sz="1200" b="1" u="sng" dirty="0">
              <a:latin typeface="Georgia" panose="02040502050405020303" pitchFamily="18" charset="0"/>
            </a:endParaRPr>
          </a:p>
          <a:p>
            <a:pPr algn="ctr"/>
            <a:endParaRPr lang="en-US" sz="1200" b="1" u="sng" dirty="0">
              <a:latin typeface="Georgia" panose="02040502050405020303" pitchFamily="18" charset="0"/>
            </a:endParaRPr>
          </a:p>
        </p:txBody>
      </p:sp>
      <p:sp>
        <p:nvSpPr>
          <p:cNvPr id="5" name="TextBox 4">
            <a:extLst>
              <a:ext uri="{FF2B5EF4-FFF2-40B4-BE49-F238E27FC236}">
                <a16:creationId xmlns:a16="http://schemas.microsoft.com/office/drawing/2014/main" id="{4E3F9828-CE32-6FB5-93C7-CFAC65150BD5}"/>
              </a:ext>
            </a:extLst>
          </p:cNvPr>
          <p:cNvSpPr txBox="1"/>
          <p:nvPr/>
        </p:nvSpPr>
        <p:spPr>
          <a:xfrm>
            <a:off x="-6" y="3963327"/>
            <a:ext cx="6831496" cy="1384995"/>
          </a:xfrm>
          <a:prstGeom prst="rect">
            <a:avLst/>
          </a:prstGeom>
          <a:noFill/>
        </p:spPr>
        <p:txBody>
          <a:bodyPr wrap="square">
            <a:spAutoFit/>
          </a:bodyPr>
          <a:lstStyle/>
          <a:p>
            <a:pPr marL="0" marR="0" algn="ctr">
              <a:spcBef>
                <a:spcPts val="0"/>
              </a:spcBef>
              <a:spcAft>
                <a:spcPts val="0"/>
              </a:spcAft>
            </a:pPr>
            <a:r>
              <a:rPr lang="en-US" sz="1200" b="1" u="sng" dirty="0">
                <a:effectLst/>
                <a:latin typeface="Georgia" panose="02040502050405020303" pitchFamily="18" charset="0"/>
                <a:ea typeface="Times New Roman" panose="02020603050405020304" pitchFamily="18" charset="0"/>
                <a:cs typeface="Times New Roman" panose="02020603050405020304" pitchFamily="18" charset="0"/>
              </a:rPr>
              <a:t>Nominating Committee 2023</a:t>
            </a:r>
            <a:endParaRPr lang="en-US" sz="12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Nominations are now being taken for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active members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to serve on the 2023 Nominating Committee.  Any active member may volunteer or submit names of individuals to serve on the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ommittee.  The 2022 Nominating Committee will put together a recommended slate for the 2023 Nominating Committee. You may submit names by using the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inset in your Sunday bulletin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or by sending your nominations to the church.  Nominations should be placed in Jennifer Weddle’s mailbox by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November 27</a:t>
            </a:r>
            <a:r>
              <a:rPr lang="en-US" sz="12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0"/>
            <a:ext cx="762000" cy="276999"/>
          </a:xfrm>
          <a:prstGeom prst="rect">
            <a:avLst/>
          </a:prstGeom>
          <a:noFill/>
        </p:spPr>
        <p:txBody>
          <a:bodyPr wrap="square" rtlCol="0">
            <a:spAutoFit/>
          </a:bodyPr>
          <a:lstStyle/>
          <a:p>
            <a:pPr algn="r"/>
            <a:r>
              <a:rPr lang="en-US" sz="1200" b="1" dirty="0">
                <a:latin typeface="Times New Roman" panose="02020603050405020304" pitchFamily="18" charset="0"/>
                <a:cs typeface="Times New Roman" panose="02020603050405020304" pitchFamily="18" charset="0"/>
              </a:rPr>
              <a:t>Page 4</a:t>
            </a:r>
          </a:p>
        </p:txBody>
      </p:sp>
      <p:sp>
        <p:nvSpPr>
          <p:cNvPr id="9" name="TextBox 8"/>
          <p:cNvSpPr txBox="1"/>
          <p:nvPr/>
        </p:nvSpPr>
        <p:spPr>
          <a:xfrm>
            <a:off x="0" y="1305"/>
            <a:ext cx="3174023" cy="338554"/>
          </a:xfrm>
          <a:prstGeom prst="rect">
            <a:avLst/>
          </a:prstGeom>
          <a:solidFill>
            <a:schemeClr val="bg1">
              <a:lumMod val="85000"/>
            </a:schemeClr>
          </a:solidFill>
          <a:ln w="3175">
            <a:noFill/>
          </a:ln>
        </p:spPr>
        <p:txBody>
          <a:bodyPr wrap="square" rtlCol="0">
            <a:spAutoFit/>
          </a:bodyPr>
          <a:lstStyle/>
          <a:p>
            <a:r>
              <a:rPr lang="en-US" sz="1600" b="1" i="1" dirty="0">
                <a:latin typeface="Georgia" panose="02040502050405020303" pitchFamily="18" charset="0"/>
                <a:cs typeface="Times New Roman" panose="02020603050405020304" pitchFamily="18" charset="0"/>
              </a:rPr>
              <a:t>Special Announcements</a:t>
            </a:r>
            <a:endParaRPr lang="en-US" sz="1600" i="1" dirty="0">
              <a:latin typeface="Georgia" panose="02040502050405020303"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1F15A41-2EBE-1D94-16E6-7A1EDC101560}"/>
              </a:ext>
            </a:extLst>
          </p:cNvPr>
          <p:cNvSpPr txBox="1"/>
          <p:nvPr/>
        </p:nvSpPr>
        <p:spPr>
          <a:xfrm>
            <a:off x="15571" y="5610801"/>
            <a:ext cx="6842429" cy="1692771"/>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2022 Poinsettia Dedications</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Poinsettia dedications are a wonderful way to remember and honor loved ones during the holiday season.  The poinsettias will decorate the Sanctuary on December 11</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and 18</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Order forms will be available in the bulletins beginning in November.  You may also order by contacting the church office at </a:t>
            </a:r>
            <a:r>
              <a:rPr lang="en-US" sz="1200" dirty="0">
                <a:latin typeface="Times New Roman" panose="02020603050405020304" pitchFamily="18" charset="0"/>
                <a:cs typeface="Times New Roman" panose="02020603050405020304" pitchFamily="18" charset="0"/>
                <a:hlinkClick r:id="rId2"/>
              </a:rPr>
              <a:t>office@southpreschurch.org</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The poinsettias will cost $11.50 each this year</a:t>
            </a:r>
            <a:r>
              <a:rPr lang="en-US" sz="1200" dirty="0">
                <a:latin typeface="Times New Roman" panose="02020603050405020304" pitchFamily="18" charset="0"/>
                <a:cs typeface="Times New Roman" panose="02020603050405020304" pitchFamily="18" charset="0"/>
              </a:rPr>
              <a:t>.  Checks should be made payable to Southminster.  Orders must be received by Monday, November 28</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4D6C792-DBCB-BE09-1100-8284AA73B611}"/>
              </a:ext>
            </a:extLst>
          </p:cNvPr>
          <p:cNvSpPr txBox="1"/>
          <p:nvPr/>
        </p:nvSpPr>
        <p:spPr>
          <a:xfrm>
            <a:off x="-9525" y="7303572"/>
            <a:ext cx="6842428" cy="1692771"/>
          </a:xfrm>
          <a:prstGeom prst="rect">
            <a:avLst/>
          </a:prstGeom>
          <a:noFill/>
        </p:spPr>
        <p:txBody>
          <a:bodyPr wrap="square" rtlCol="0">
            <a:spAutoFit/>
          </a:bodyPr>
          <a:lstStyle/>
          <a:p>
            <a:pPr algn="ctr"/>
            <a:r>
              <a:rPr lang="en-US" sz="1200" b="1" u="sng" dirty="0">
                <a:latin typeface="Georgia" panose="02040502050405020303" pitchFamily="18" charset="0"/>
              </a:rPr>
              <a:t>Progressive Dinner</a:t>
            </a:r>
          </a:p>
          <a:p>
            <a:pPr algn="ctr"/>
            <a:endParaRPr lang="en-US" sz="800" b="1" u="sng" dirty="0">
              <a:latin typeface="Georgia" panose="02040502050405020303" pitchFamily="18" charset="0"/>
            </a:endParaRPr>
          </a:p>
          <a:p>
            <a:pPr algn="just"/>
            <a:r>
              <a:rPr lang="en-US" sz="1200" dirty="0">
                <a:latin typeface="Times New Roman" panose="02020603050405020304" pitchFamily="18" charset="0"/>
                <a:cs typeface="Times New Roman" panose="02020603050405020304" pitchFamily="18" charset="0"/>
              </a:rPr>
              <a:t>The Southminster Progressive Dinner will take place on Saturday, December 10</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Dinner guests will progress from host house to host house, beginning with appetizers at 6:00 PM, followed by dinner at 7:15 PM and dessert at 9:00 PM.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cost of the dinner is $17.00 per person.  RSVP and hosting forms will be available in the Narthex.  Brown Pearson is also actively seeking host homes for the dinner.  If you are interested in hosting or have questions, please contact Brown at 804-347-8895.</a:t>
            </a:r>
          </a:p>
        </p:txBody>
      </p:sp>
      <p:sp>
        <p:nvSpPr>
          <p:cNvPr id="14" name="TextBox 13">
            <a:extLst>
              <a:ext uri="{FF2B5EF4-FFF2-40B4-BE49-F238E27FC236}">
                <a16:creationId xmlns:a16="http://schemas.microsoft.com/office/drawing/2014/main" id="{C43C0C86-9353-FA8A-57B8-7ACA0C64EEC5}"/>
              </a:ext>
            </a:extLst>
          </p:cNvPr>
          <p:cNvSpPr txBox="1"/>
          <p:nvPr/>
        </p:nvSpPr>
        <p:spPr>
          <a:xfrm>
            <a:off x="-28575" y="425148"/>
            <a:ext cx="6842428" cy="2246769"/>
          </a:xfrm>
          <a:prstGeom prst="rect">
            <a:avLst/>
          </a:prstGeom>
          <a:noFill/>
        </p:spPr>
        <p:txBody>
          <a:bodyPr wrap="square" rtlCol="0">
            <a:spAutoFit/>
          </a:bodyPr>
          <a:lstStyle/>
          <a:p>
            <a:pPr algn="ctr"/>
            <a:r>
              <a:rPr lang="en-US" sz="1200" b="1" u="sng" dirty="0">
                <a:latin typeface="Georgia" panose="02040502050405020303" pitchFamily="18" charset="0"/>
              </a:rPr>
              <a:t>Cents-ability Offering</a:t>
            </a:r>
          </a:p>
          <a:p>
            <a:pPr algn="ctr"/>
            <a:endParaRPr lang="en-US" sz="800" b="1" u="sng" dirty="0">
              <a:latin typeface="Georgia" panose="02040502050405020303" pitchFamily="18" charset="0"/>
            </a:endParaRPr>
          </a:p>
          <a:p>
            <a:pPr algn="just"/>
            <a:r>
              <a:rPr lang="en-US" sz="1200" dirty="0">
                <a:latin typeface="Times New Roman" panose="02020603050405020304" pitchFamily="18" charset="0"/>
                <a:cs typeface="Times New Roman" panose="02020603050405020304" pitchFamily="18" charset="0"/>
              </a:rPr>
              <a:t>On the fourth Sunday of each month, </a:t>
            </a:r>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collects the Cents-ability Offering (also known as the 5 Cents a Meal Offering).  The offering is so named to remind people to collect their spare change throughout the month to help fight hunger in their community.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One of the missions this offering supports is the </a:t>
            </a:r>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Food Closet.  With grocery costs steadily rising, the Food Closet has been straining to support our clients.  We are so incredibly grateful to everyone who helps us by donating food and making monetary contributions to the Food Fund.  Remember that even spare change can help!  If you have never taken part in the Cents-ability Offering before, perhaps take the month of November to set aside your change and see how much adds up.  On the fourth Sunday, look for the yellow envelopes in the pews to give your offering.</a:t>
            </a:r>
          </a:p>
        </p:txBody>
      </p:sp>
      <p:sp>
        <p:nvSpPr>
          <p:cNvPr id="15" name="TextBox 14">
            <a:extLst>
              <a:ext uri="{FF2B5EF4-FFF2-40B4-BE49-F238E27FC236}">
                <a16:creationId xmlns:a16="http://schemas.microsoft.com/office/drawing/2014/main" id="{46156BC1-1D82-11BD-DADB-5A4FB4C50250}"/>
              </a:ext>
            </a:extLst>
          </p:cNvPr>
          <p:cNvSpPr txBox="1"/>
          <p:nvPr/>
        </p:nvSpPr>
        <p:spPr>
          <a:xfrm>
            <a:off x="-1740" y="2751090"/>
            <a:ext cx="6842429" cy="1508105"/>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Community Thanksgiving Service</a:t>
            </a:r>
          </a:p>
          <a:p>
            <a:endParaRPr lang="en-US" sz="8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will be participating in the annual Community Thanksgiving Service at </a:t>
            </a:r>
            <a:r>
              <a:rPr lang="en-US" sz="1200" dirty="0" err="1">
                <a:latin typeface="Times New Roman" panose="02020603050405020304" pitchFamily="18" charset="0"/>
                <a:cs typeface="Times New Roman" panose="02020603050405020304" pitchFamily="18" charset="0"/>
              </a:rPr>
              <a:t>Elkhardt</a:t>
            </a:r>
            <a:r>
              <a:rPr lang="en-US" sz="1200" dirty="0">
                <a:latin typeface="Times New Roman" panose="02020603050405020304" pitchFamily="18" charset="0"/>
                <a:cs typeface="Times New Roman" panose="02020603050405020304" pitchFamily="18" charset="0"/>
              </a:rPr>
              <a:t> Baptist Church on Tuesday, November 22</a:t>
            </a:r>
            <a:r>
              <a:rPr lang="en-US" sz="1200" baseline="30000" dirty="0">
                <a:latin typeface="Times New Roman" panose="02020603050405020304" pitchFamily="18" charset="0"/>
                <a:cs typeface="Times New Roman" panose="02020603050405020304" pitchFamily="18" charset="0"/>
              </a:rPr>
              <a:t>nd</a:t>
            </a:r>
            <a:r>
              <a:rPr lang="en-US" sz="1200" dirty="0">
                <a:latin typeface="Times New Roman" panose="02020603050405020304" pitchFamily="18" charset="0"/>
                <a:cs typeface="Times New Roman" panose="02020603050405020304" pitchFamily="18" charset="0"/>
              </a:rPr>
              <a:t> at 6:00 PM. We encourage all </a:t>
            </a:r>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members who are able to join their neighbors in the spirit of thanksgiving and fellowship.</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Thanksgiving Community Offering will be in support of CCHASM and its mission to better the lives of our friends and neighbors.</a:t>
            </a:r>
          </a:p>
        </p:txBody>
      </p:sp>
      <p:sp>
        <p:nvSpPr>
          <p:cNvPr id="16" name="TextBox 15">
            <a:extLst>
              <a:ext uri="{FF2B5EF4-FFF2-40B4-BE49-F238E27FC236}">
                <a16:creationId xmlns:a16="http://schemas.microsoft.com/office/drawing/2014/main" id="{315C54B8-C1B9-02CD-9D59-8FCCC3AA6F03}"/>
              </a:ext>
            </a:extLst>
          </p:cNvPr>
          <p:cNvSpPr txBox="1"/>
          <p:nvPr/>
        </p:nvSpPr>
        <p:spPr>
          <a:xfrm>
            <a:off x="-1740" y="4457944"/>
            <a:ext cx="6842429" cy="954107"/>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Rev. O’Connell Out of Office</a:t>
            </a:r>
          </a:p>
          <a:p>
            <a:endParaRPr lang="en-US" sz="8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Rev. Jock O’Connell will be out of the office from November 14</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through November 21</a:t>
            </a:r>
            <a:r>
              <a:rPr lang="en-US" sz="1200" baseline="30000" dirty="0">
                <a:latin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cs typeface="Times New Roman" panose="02020603050405020304" pitchFamily="18" charset="0"/>
              </a:rPr>
              <a:t> while he and his family move house.  In the event of a pastoral emergency, he can be reached by cell phone at 804-514-6260, or you may always contact the church office at 804-276-1749.</a:t>
            </a:r>
          </a:p>
        </p:txBody>
      </p:sp>
    </p:spTree>
    <p:extLst>
      <p:ext uri="{BB962C8B-B14F-4D97-AF65-F5344CB8AC3E}">
        <p14:creationId xmlns:p14="http://schemas.microsoft.com/office/powerpoint/2010/main" val="321280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096000" y="0"/>
            <a:ext cx="762000" cy="276999"/>
          </a:xfrm>
          <a:prstGeom prst="rect">
            <a:avLst/>
          </a:prstGeom>
          <a:noFill/>
        </p:spPr>
        <p:txBody>
          <a:bodyPr wrap="square" rtlCol="0">
            <a:spAutoFit/>
          </a:bodyPr>
          <a:lstStyle/>
          <a:p>
            <a:pPr algn="r"/>
            <a:r>
              <a:rPr lang="en-US" sz="1200" b="1" dirty="0">
                <a:latin typeface="Times New Roman" panose="02020603050405020304" pitchFamily="18" charset="0"/>
                <a:cs typeface="Times New Roman" panose="02020603050405020304" pitchFamily="18" charset="0"/>
              </a:rPr>
              <a:t>Page 5</a:t>
            </a:r>
          </a:p>
        </p:txBody>
      </p:sp>
      <p:sp>
        <p:nvSpPr>
          <p:cNvPr id="2" name="TextBox 1">
            <a:extLst>
              <a:ext uri="{FF2B5EF4-FFF2-40B4-BE49-F238E27FC236}">
                <a16:creationId xmlns:a16="http://schemas.microsoft.com/office/drawing/2014/main" id="{845AE0A2-3ACE-7554-AE59-F5B2230A1208}"/>
              </a:ext>
            </a:extLst>
          </p:cNvPr>
          <p:cNvSpPr txBox="1"/>
          <p:nvPr/>
        </p:nvSpPr>
        <p:spPr>
          <a:xfrm>
            <a:off x="-1" y="8867001"/>
            <a:ext cx="6869033" cy="276999"/>
          </a:xfrm>
          <a:prstGeom prst="rect">
            <a:avLst/>
          </a:prstGeom>
          <a:solidFill>
            <a:schemeClr val="bg1">
              <a:lumMod val="85000"/>
            </a:schemeClr>
          </a:solid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Notes will be published as space permits.  Some notes will carry over to next month’s newsletter. </a:t>
            </a:r>
          </a:p>
        </p:txBody>
      </p:sp>
      <p:sp>
        <p:nvSpPr>
          <p:cNvPr id="3" name="TextBox 2">
            <a:extLst>
              <a:ext uri="{FF2B5EF4-FFF2-40B4-BE49-F238E27FC236}">
                <a16:creationId xmlns:a16="http://schemas.microsoft.com/office/drawing/2014/main" id="{72A9E80A-B9DE-2F1D-6AE6-D8FCF8EDC5E9}"/>
              </a:ext>
            </a:extLst>
          </p:cNvPr>
          <p:cNvSpPr txBox="1"/>
          <p:nvPr/>
        </p:nvSpPr>
        <p:spPr>
          <a:xfrm>
            <a:off x="2107367" y="5930562"/>
            <a:ext cx="2624211" cy="276999"/>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Southminster Notes</a:t>
            </a:r>
          </a:p>
        </p:txBody>
      </p:sp>
      <p:sp>
        <p:nvSpPr>
          <p:cNvPr id="4" name="TextBox 3">
            <a:extLst>
              <a:ext uri="{FF2B5EF4-FFF2-40B4-BE49-F238E27FC236}">
                <a16:creationId xmlns:a16="http://schemas.microsoft.com/office/drawing/2014/main" id="{540D8CA6-0DD4-AEE4-1AE9-3550B1E60505}"/>
              </a:ext>
            </a:extLst>
          </p:cNvPr>
          <p:cNvSpPr txBox="1"/>
          <p:nvPr/>
        </p:nvSpPr>
        <p:spPr>
          <a:xfrm>
            <a:off x="66673" y="6324600"/>
            <a:ext cx="6705600" cy="230832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 heartfelt thank you to all of those wonderful folks who worked behind the scenes to make it possible for RISC’s Team Leader meeting to happen at </a:t>
            </a:r>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on September 8</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You all are treasures.  </a:t>
            </a:r>
          </a:p>
          <a:p>
            <a:endParaRPr lang="en-US" sz="1200" dirty="0">
              <a:latin typeface="Times New Roman" panose="02020603050405020304" pitchFamily="18" charset="0"/>
              <a:cs typeface="Times New Roman" panose="02020603050405020304" pitchFamily="18" charset="0"/>
            </a:endParaRPr>
          </a:p>
          <a:p>
            <a:pPr marL="171450" indent="-1714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Setting up tables and chairs:  Rich Kowalski and Frank Grier.  </a:t>
            </a:r>
          </a:p>
          <a:p>
            <a:pPr marL="171450" indent="-1714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Microphone and speaker checks:  David Huff and Brown Pearson.  </a:t>
            </a:r>
          </a:p>
          <a:p>
            <a:pPr marL="171450" indent="-171450">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And the faithful, caring ladies who put on the </a:t>
            </a:r>
            <a:r>
              <a:rPr lang="en-US" sz="1200" dirty="0" err="1">
                <a:latin typeface="Times New Roman" panose="02020603050405020304" pitchFamily="18" charset="0"/>
                <a:cs typeface="Times New Roman" panose="02020603050405020304" pitchFamily="18" charset="0"/>
              </a:rPr>
              <a:t>Derrenbacker</a:t>
            </a:r>
            <a:r>
              <a:rPr lang="en-US" sz="1200" dirty="0">
                <a:latin typeface="Times New Roman" panose="02020603050405020304" pitchFamily="18" charset="0"/>
                <a:cs typeface="Times New Roman" panose="02020603050405020304" pitchFamily="18" charset="0"/>
              </a:rPr>
              <a:t> reception and cleared up completely after:  Mary Stahl, Ann Wilkins, Betsy Davis, Becky Rowan, and Karen Stafford.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All of you helped pull off our first very busy week of return to “normal” after two and a half years of pandemic.</a:t>
            </a:r>
          </a:p>
          <a:p>
            <a:endParaRPr lang="en-US" sz="1200" dirty="0">
              <a:latin typeface="Times New Roman" panose="02020603050405020304" pitchFamily="18" charset="0"/>
              <a:cs typeface="Times New Roman" panose="02020603050405020304" pitchFamily="18" charset="0"/>
            </a:endParaRPr>
          </a:p>
          <a:p>
            <a:pPr algn="r"/>
            <a:r>
              <a:rPr lang="en-US" sz="1200" i="1" dirty="0">
                <a:latin typeface="Times New Roman" panose="02020603050405020304" pitchFamily="18" charset="0"/>
                <a:cs typeface="Times New Roman" panose="02020603050405020304" pitchFamily="18" charset="0"/>
              </a:rPr>
              <a:t>Jan Belote</a:t>
            </a:r>
          </a:p>
        </p:txBody>
      </p:sp>
      <p:sp>
        <p:nvSpPr>
          <p:cNvPr id="5" name="TextBox 4">
            <a:extLst>
              <a:ext uri="{FF2B5EF4-FFF2-40B4-BE49-F238E27FC236}">
                <a16:creationId xmlns:a16="http://schemas.microsoft.com/office/drawing/2014/main" id="{947165D1-4BDE-EAB0-D037-EF0789265F6D}"/>
              </a:ext>
            </a:extLst>
          </p:cNvPr>
          <p:cNvSpPr txBox="1"/>
          <p:nvPr/>
        </p:nvSpPr>
        <p:spPr>
          <a:xfrm>
            <a:off x="2057400" y="4294851"/>
            <a:ext cx="2624211" cy="1508105"/>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Directory Updates</a:t>
            </a:r>
          </a:p>
          <a:p>
            <a:pPr algn="ctr"/>
            <a:endParaRPr lang="en-US" sz="800" dirty="0">
              <a:latin typeface="Times New Roman" panose="02020603050405020304" pitchFamily="18" charset="0"/>
              <a:cs typeface="Times New Roman" panose="02020603050405020304" pitchFamily="18" charset="0"/>
            </a:endParaRPr>
          </a:p>
          <a:p>
            <a:pPr algn="ctr"/>
            <a:r>
              <a:rPr lang="en-US" sz="1200" b="1" dirty="0">
                <a:latin typeface="Times New Roman" panose="02020603050405020304" pitchFamily="18" charset="0"/>
                <a:cs typeface="Times New Roman" panose="02020603050405020304" pitchFamily="18" charset="0"/>
              </a:rPr>
              <a:t>Ramona Clopton</a:t>
            </a:r>
          </a:p>
          <a:p>
            <a:pPr algn="ctr"/>
            <a:r>
              <a:rPr lang="en-US" sz="1200" dirty="0">
                <a:latin typeface="Times New Roman" panose="02020603050405020304" pitchFamily="18" charset="0"/>
                <a:cs typeface="Times New Roman" panose="02020603050405020304" pitchFamily="18" charset="0"/>
              </a:rPr>
              <a:t>Chesterfield Heights</a:t>
            </a:r>
          </a:p>
          <a:p>
            <a:pPr algn="ctr"/>
            <a:r>
              <a:rPr lang="en-US" sz="1200" dirty="0">
                <a:latin typeface="Times New Roman" panose="02020603050405020304" pitchFamily="18" charset="0"/>
                <a:cs typeface="Times New Roman" panose="02020603050405020304" pitchFamily="18" charset="0"/>
              </a:rPr>
              <a:t>901 Madrona Street</a:t>
            </a:r>
          </a:p>
          <a:p>
            <a:pPr algn="ctr"/>
            <a:r>
              <a:rPr lang="en-US" sz="1200" dirty="0">
                <a:latin typeface="Times New Roman" panose="02020603050405020304" pitchFamily="18" charset="0"/>
                <a:cs typeface="Times New Roman" panose="02020603050405020304" pitchFamily="18" charset="0"/>
              </a:rPr>
              <a:t>Apt. 201</a:t>
            </a:r>
          </a:p>
          <a:p>
            <a:pPr algn="ctr"/>
            <a:r>
              <a:rPr lang="en-US" sz="1200" dirty="0">
                <a:latin typeface="Times New Roman" panose="02020603050405020304" pitchFamily="18" charset="0"/>
                <a:cs typeface="Times New Roman" panose="02020603050405020304" pitchFamily="18" charset="0"/>
              </a:rPr>
              <a:t>Midlothian, VA  23114</a:t>
            </a:r>
          </a:p>
          <a:p>
            <a:pPr algn="ctr"/>
            <a:r>
              <a:rPr lang="en-US" sz="1200" dirty="0">
                <a:latin typeface="Times New Roman" panose="02020603050405020304" pitchFamily="18" charset="0"/>
                <a:cs typeface="Times New Roman" panose="02020603050405020304" pitchFamily="18" charset="0"/>
              </a:rPr>
              <a:t>252-216-6599</a:t>
            </a:r>
          </a:p>
        </p:txBody>
      </p:sp>
      <p:sp>
        <p:nvSpPr>
          <p:cNvPr id="6" name="TextBox 5">
            <a:extLst>
              <a:ext uri="{FF2B5EF4-FFF2-40B4-BE49-F238E27FC236}">
                <a16:creationId xmlns:a16="http://schemas.microsoft.com/office/drawing/2014/main" id="{142F7AA5-9229-6375-2C6D-ED8A77F87F83}"/>
              </a:ext>
            </a:extLst>
          </p:cNvPr>
          <p:cNvSpPr txBox="1"/>
          <p:nvPr/>
        </p:nvSpPr>
        <p:spPr>
          <a:xfrm>
            <a:off x="1981200" y="258594"/>
            <a:ext cx="2624211" cy="276999"/>
          </a:xfrm>
          <a:prstGeom prst="rect">
            <a:avLst/>
          </a:prstGeom>
          <a:noFill/>
        </p:spPr>
        <p:txBody>
          <a:bodyPr wrap="square" rtlCol="0">
            <a:spAutoFit/>
          </a:bodyPr>
          <a:lstStyle/>
          <a:p>
            <a:pPr algn="ctr"/>
            <a:r>
              <a:rPr lang="en-US" sz="1200" b="1" u="sng" dirty="0">
                <a:latin typeface="Georgia" panose="02040502050405020303" pitchFamily="18" charset="0"/>
                <a:cs typeface="Times New Roman" panose="02020603050405020304" pitchFamily="18" charset="0"/>
              </a:rPr>
              <a:t>Disaster Relief Mission Trip</a:t>
            </a:r>
          </a:p>
        </p:txBody>
      </p:sp>
      <p:sp>
        <p:nvSpPr>
          <p:cNvPr id="7" name="TextBox 6">
            <a:extLst>
              <a:ext uri="{FF2B5EF4-FFF2-40B4-BE49-F238E27FC236}">
                <a16:creationId xmlns:a16="http://schemas.microsoft.com/office/drawing/2014/main" id="{60909B4A-A5A6-B90A-A18C-C8504B71BB24}"/>
              </a:ext>
            </a:extLst>
          </p:cNvPr>
          <p:cNvSpPr txBox="1"/>
          <p:nvPr/>
        </p:nvSpPr>
        <p:spPr>
          <a:xfrm>
            <a:off x="663" y="586254"/>
            <a:ext cx="6874565"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During the week of October 22</a:t>
            </a:r>
            <a:r>
              <a:rPr lang="en-US" sz="1200" baseline="30000" dirty="0">
                <a:latin typeface="Times New Roman" panose="02020603050405020304" pitchFamily="18" charset="0"/>
                <a:cs typeface="Times New Roman" panose="02020603050405020304" pitchFamily="18" charset="0"/>
              </a:rPr>
              <a:t>nd</a:t>
            </a:r>
            <a:r>
              <a:rPr lang="en-US" sz="1200" dirty="0">
                <a:latin typeface="Times New Roman" panose="02020603050405020304" pitchFamily="18" charset="0"/>
                <a:cs typeface="Times New Roman" panose="02020603050405020304" pitchFamily="18" charset="0"/>
              </a:rPr>
              <a:t> – 29</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several </a:t>
            </a:r>
            <a:r>
              <a:rPr lang="en-US" sz="1200" dirty="0" err="1">
                <a:latin typeface="Times New Roman" panose="02020603050405020304" pitchFamily="18" charset="0"/>
                <a:cs typeface="Times New Roman" panose="02020603050405020304" pitchFamily="18" charset="0"/>
              </a:rPr>
              <a:t>Southminster</a:t>
            </a:r>
            <a:r>
              <a:rPr lang="en-US" sz="1200" dirty="0">
                <a:latin typeface="Times New Roman" panose="02020603050405020304" pitchFamily="18" charset="0"/>
                <a:cs typeface="Times New Roman" panose="02020603050405020304" pitchFamily="18" charset="0"/>
              </a:rPr>
              <a:t> members traveled to Little Gasparilla, Florida as part of the Presbytery of the James’ Disaster Relief Team to help with cleanup from Hurricane Ian.  A second trip is being planned for January.  Please reach out to Brown Pearson at 804-347----8895 or </a:t>
            </a:r>
            <a:r>
              <a:rPr lang="en-US" sz="1200" dirty="0">
                <a:latin typeface="Times New Roman" panose="02020603050405020304" pitchFamily="18" charset="0"/>
                <a:cs typeface="Times New Roman" panose="02020603050405020304" pitchFamily="18" charset="0"/>
                <a:hlinkClick r:id="rId3"/>
              </a:rPr>
              <a:t>cbpearson3@erg-homes.com</a:t>
            </a:r>
            <a:r>
              <a:rPr lang="en-US" sz="1200" dirty="0">
                <a:latin typeface="Times New Roman" panose="02020603050405020304" pitchFamily="18" charset="0"/>
                <a:cs typeface="Times New Roman" panose="02020603050405020304" pitchFamily="18" charset="0"/>
              </a:rPr>
              <a:t> for more information.</a:t>
            </a:r>
          </a:p>
        </p:txBody>
      </p:sp>
      <p:pic>
        <p:nvPicPr>
          <p:cNvPr id="10" name="Picture 9" descr="A picture containing person&#10;&#10;Description automatically generated">
            <a:extLst>
              <a:ext uri="{FF2B5EF4-FFF2-40B4-BE49-F238E27FC236}">
                <a16:creationId xmlns:a16="http://schemas.microsoft.com/office/drawing/2014/main" id="{D1F22F37-8A39-455B-BEF6-FEA07CB186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697" y="1457142"/>
            <a:ext cx="1501994" cy="2670212"/>
          </a:xfrm>
          <a:prstGeom prst="rect">
            <a:avLst/>
          </a:prstGeom>
        </p:spPr>
      </p:pic>
      <p:pic>
        <p:nvPicPr>
          <p:cNvPr id="12" name="Picture 11" descr="A group of people standing outside&#10;&#10;Description automatically generated with low confidence">
            <a:extLst>
              <a:ext uri="{FF2B5EF4-FFF2-40B4-BE49-F238E27FC236}">
                <a16:creationId xmlns:a16="http://schemas.microsoft.com/office/drawing/2014/main" id="{8405047C-523F-5A8A-BB4B-672B5BCE0D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853" y="1484294"/>
            <a:ext cx="1501994" cy="2670212"/>
          </a:xfrm>
          <a:prstGeom prst="rect">
            <a:avLst/>
          </a:prstGeom>
        </p:spPr>
      </p:pic>
      <p:pic>
        <p:nvPicPr>
          <p:cNvPr id="14" name="Picture 13" descr="A picture containing indoor, bed&#10;&#10;Description automatically generated">
            <a:extLst>
              <a:ext uri="{FF2B5EF4-FFF2-40B4-BE49-F238E27FC236}">
                <a16:creationId xmlns:a16="http://schemas.microsoft.com/office/drawing/2014/main" id="{3D51B729-3909-FC29-A4FD-5ECC2F1B5B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6247" y="1456881"/>
            <a:ext cx="1501994" cy="2670212"/>
          </a:xfrm>
          <a:prstGeom prst="rect">
            <a:avLst/>
          </a:prstGeom>
        </p:spPr>
      </p:pic>
      <p:pic>
        <p:nvPicPr>
          <p:cNvPr id="16" name="Picture 15" descr="A picture containing outdoor, sky, grass, building&#10;&#10;Description automatically generated">
            <a:extLst>
              <a:ext uri="{FF2B5EF4-FFF2-40B4-BE49-F238E27FC236}">
                <a16:creationId xmlns:a16="http://schemas.microsoft.com/office/drawing/2014/main" id="{362F1349-8FB7-DF84-80DE-5BCE3A87BDE2}"/>
              </a:ext>
            </a:extLst>
          </p:cNvPr>
          <p:cNvPicPr>
            <a:picLocks noChangeAspect="1"/>
          </p:cNvPicPr>
          <p:nvPr/>
        </p:nvPicPr>
        <p:blipFill rotWithShape="1">
          <a:blip r:embed="rId7">
            <a:extLst>
              <a:ext uri="{28A0092B-C50C-407E-A947-70E740481C1C}">
                <a14:useLocalDpi xmlns:a14="http://schemas.microsoft.com/office/drawing/2010/main" val="0"/>
              </a:ext>
            </a:extLst>
          </a:blip>
          <a:srcRect l="5490" r="6807"/>
          <a:stretch/>
        </p:blipFill>
        <p:spPr>
          <a:xfrm>
            <a:off x="185052" y="1484294"/>
            <a:ext cx="1504739" cy="2670212"/>
          </a:xfrm>
          <a:prstGeom prst="rect">
            <a:avLst/>
          </a:prstGeom>
        </p:spPr>
      </p:pic>
    </p:spTree>
    <p:extLst>
      <p:ext uri="{BB962C8B-B14F-4D97-AF65-F5344CB8AC3E}">
        <p14:creationId xmlns:p14="http://schemas.microsoft.com/office/powerpoint/2010/main" val="196920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9594" y="8048759"/>
            <a:ext cx="3119204" cy="461665"/>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Have we missed your birthday or anniversary?  </a:t>
            </a:r>
          </a:p>
          <a:p>
            <a:pPr algn="ctr"/>
            <a:r>
              <a:rPr lang="en-US" sz="1200" b="1" i="1" dirty="0">
                <a:latin typeface="Times New Roman" panose="02020603050405020304" pitchFamily="18" charset="0"/>
                <a:cs typeface="Times New Roman" panose="02020603050405020304" pitchFamily="18" charset="0"/>
              </a:rPr>
              <a:t>Let the church office know:  804-276-1749.</a:t>
            </a:r>
          </a:p>
        </p:txBody>
      </p:sp>
      <p:sp>
        <p:nvSpPr>
          <p:cNvPr id="25" name="TextBox 24"/>
          <p:cNvSpPr txBox="1"/>
          <p:nvPr/>
        </p:nvSpPr>
        <p:spPr>
          <a:xfrm>
            <a:off x="504239" y="533400"/>
            <a:ext cx="2215635" cy="307777"/>
          </a:xfrm>
          <a:prstGeom prst="rect">
            <a:avLst/>
          </a:prstGeom>
          <a:noFill/>
          <a:ln w="3175">
            <a:noFill/>
          </a:ln>
        </p:spPr>
        <p:txBody>
          <a:bodyPr wrap="square" rtlCol="0">
            <a:spAutoFit/>
          </a:bodyPr>
          <a:lstStyle/>
          <a:p>
            <a:pPr algn="ctr"/>
            <a:r>
              <a:rPr lang="en-US" sz="1400" b="1" i="1" dirty="0">
                <a:latin typeface="Georgia" panose="02040502050405020303" pitchFamily="18" charset="0"/>
                <a:cs typeface="Times New Roman" panose="02020603050405020304" pitchFamily="18" charset="0"/>
              </a:rPr>
              <a:t>November Birthdays</a:t>
            </a:r>
          </a:p>
        </p:txBody>
      </p:sp>
      <p:sp>
        <p:nvSpPr>
          <p:cNvPr id="2" name="TextBox 1"/>
          <p:cNvSpPr txBox="1"/>
          <p:nvPr/>
        </p:nvSpPr>
        <p:spPr>
          <a:xfrm>
            <a:off x="6175820" y="13900"/>
            <a:ext cx="654026"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Page 6</a:t>
            </a:r>
          </a:p>
        </p:txBody>
      </p:sp>
      <p:cxnSp>
        <p:nvCxnSpPr>
          <p:cNvPr id="4" name="Straight Connector 3"/>
          <p:cNvCxnSpPr>
            <a:cxnSpLocks/>
          </p:cNvCxnSpPr>
          <p:nvPr/>
        </p:nvCxnSpPr>
        <p:spPr>
          <a:xfrm>
            <a:off x="3228228" y="533400"/>
            <a:ext cx="0" cy="82296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89135" y="556631"/>
            <a:ext cx="2968899" cy="307777"/>
          </a:xfrm>
          <a:prstGeom prst="rect">
            <a:avLst/>
          </a:prstGeom>
          <a:noFill/>
        </p:spPr>
        <p:txBody>
          <a:bodyPr wrap="square" rtlCol="0">
            <a:spAutoFit/>
          </a:bodyPr>
          <a:lstStyle/>
          <a:p>
            <a:pPr algn="ctr"/>
            <a:r>
              <a:rPr lang="en-US" sz="1400" b="1" i="1" dirty="0">
                <a:latin typeface="Georgia" panose="02040502050405020303" pitchFamily="18" charset="0"/>
              </a:rPr>
              <a:t>November Schedules</a:t>
            </a:r>
          </a:p>
        </p:txBody>
      </p:sp>
      <p:sp>
        <p:nvSpPr>
          <p:cNvPr id="21" name="TextBox 20"/>
          <p:cNvSpPr txBox="1"/>
          <p:nvPr/>
        </p:nvSpPr>
        <p:spPr>
          <a:xfrm>
            <a:off x="3315241" y="867490"/>
            <a:ext cx="3413296" cy="584775"/>
          </a:xfrm>
          <a:prstGeom prst="rect">
            <a:avLst/>
          </a:prstGeom>
          <a:noFill/>
        </p:spPr>
        <p:txBody>
          <a:bodyPr wrap="square" rtlCol="0">
            <a:spAutoFit/>
          </a:bodyPr>
          <a:lstStyle/>
          <a:p>
            <a:pPr algn="ctr"/>
            <a:r>
              <a:rPr lang="en-US" sz="1200" b="1" i="1" dirty="0">
                <a:latin typeface="Times New Roman" panose="02020603050405020304" pitchFamily="18" charset="0"/>
                <a:cs typeface="Times New Roman" panose="02020603050405020304" pitchFamily="18" charset="0"/>
              </a:rPr>
              <a:t>If you cannot be present on your scheduled day,  please notify your schedule’s organizer.</a:t>
            </a:r>
          </a:p>
          <a:p>
            <a:pPr algn="ctr"/>
            <a:endParaRPr lang="en-US" sz="800" b="1"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720243F-79A1-4B0A-BC8F-E397698A5D1C}"/>
              </a:ext>
            </a:extLst>
          </p:cNvPr>
          <p:cNvSpPr txBox="1"/>
          <p:nvPr/>
        </p:nvSpPr>
        <p:spPr>
          <a:xfrm>
            <a:off x="197681" y="4798636"/>
            <a:ext cx="2624211" cy="307777"/>
          </a:xfrm>
          <a:prstGeom prst="rect">
            <a:avLst/>
          </a:prstGeom>
          <a:noFill/>
        </p:spPr>
        <p:txBody>
          <a:bodyPr wrap="square" rtlCol="0">
            <a:spAutoFit/>
          </a:bodyPr>
          <a:lstStyle/>
          <a:p>
            <a:pPr algn="ctr"/>
            <a:r>
              <a:rPr lang="en-US" sz="1400" b="1" i="1" dirty="0">
                <a:latin typeface="Georgia" panose="02040502050405020303" pitchFamily="18" charset="0"/>
                <a:cs typeface="Times New Roman" panose="02020603050405020304" pitchFamily="18" charset="0"/>
              </a:rPr>
              <a:t>November Anniversaries</a:t>
            </a:r>
          </a:p>
        </p:txBody>
      </p:sp>
      <p:sp>
        <p:nvSpPr>
          <p:cNvPr id="12" name="TextBox 11"/>
          <p:cNvSpPr txBox="1"/>
          <p:nvPr/>
        </p:nvSpPr>
        <p:spPr>
          <a:xfrm>
            <a:off x="3280833" y="1414723"/>
            <a:ext cx="3277201" cy="461665"/>
          </a:xfrm>
          <a:prstGeom prst="rect">
            <a:avLst/>
          </a:prstGeom>
          <a:noFill/>
          <a:ln w="3175">
            <a:noFill/>
          </a:ln>
        </p:spPr>
        <p:txBody>
          <a:bodyPr wrap="square" rtlCol="0">
            <a:spAutoFit/>
          </a:bodyPr>
          <a:lstStyle/>
          <a:p>
            <a:r>
              <a:rPr lang="en-US" sz="1200" b="1" u="sng" dirty="0">
                <a:latin typeface="Times New Roman" panose="02020603050405020304" pitchFamily="18" charset="0"/>
                <a:cs typeface="Times New Roman" panose="02020603050405020304" pitchFamily="18" charset="0"/>
              </a:rPr>
              <a:t>Communion Team</a:t>
            </a:r>
          </a:p>
          <a:p>
            <a:r>
              <a:rPr lang="en-US" sz="1200" dirty="0">
                <a:latin typeface="Times New Roman" panose="02020603050405020304" pitchFamily="18" charset="0"/>
                <a:cs typeface="Times New Roman" panose="02020603050405020304" pitchFamily="18" charset="0"/>
              </a:rPr>
              <a:t>November 6:  Team 2 (Unit/Intinction)</a:t>
            </a:r>
          </a:p>
        </p:txBody>
      </p:sp>
      <p:sp>
        <p:nvSpPr>
          <p:cNvPr id="13" name="TextBox 12"/>
          <p:cNvSpPr txBox="1"/>
          <p:nvPr/>
        </p:nvSpPr>
        <p:spPr>
          <a:xfrm>
            <a:off x="3315241" y="2067228"/>
            <a:ext cx="2667001" cy="1015663"/>
          </a:xfrm>
          <a:prstGeom prst="rect">
            <a:avLst/>
          </a:prstGeom>
          <a:noFill/>
          <a:ln w="3175">
            <a:noFill/>
          </a:ln>
        </p:spPr>
        <p:txBody>
          <a:bodyPr wrap="square" rtlCol="0">
            <a:spAutoFit/>
          </a:bodyPr>
          <a:lstStyle/>
          <a:p>
            <a:r>
              <a:rPr lang="en-US" sz="1200" b="1" u="sng" dirty="0">
                <a:latin typeface="Times New Roman" panose="02020603050405020304" pitchFamily="18" charset="0"/>
                <a:cs typeface="Times New Roman" panose="02020603050405020304" pitchFamily="18" charset="0"/>
              </a:rPr>
              <a:t>Elder Greeters</a:t>
            </a:r>
          </a:p>
          <a:p>
            <a:r>
              <a:rPr lang="en-US" sz="1200" dirty="0">
                <a:latin typeface="Times New Roman" panose="02020603050405020304" pitchFamily="18" charset="0"/>
                <a:cs typeface="Times New Roman" panose="02020603050405020304" pitchFamily="18" charset="0"/>
              </a:rPr>
              <a:t>6    Eddie Pearson</a:t>
            </a:r>
          </a:p>
          <a:p>
            <a:r>
              <a:rPr lang="en-US" sz="1200" dirty="0">
                <a:latin typeface="Times New Roman" panose="02020603050405020304" pitchFamily="18" charset="0"/>
                <a:cs typeface="Times New Roman" panose="02020603050405020304" pitchFamily="18" charset="0"/>
              </a:rPr>
              <a:t>13  Jennifer Weddle</a:t>
            </a:r>
          </a:p>
          <a:p>
            <a:r>
              <a:rPr lang="en-US" sz="1200" dirty="0">
                <a:latin typeface="Times New Roman" panose="02020603050405020304" pitchFamily="18" charset="0"/>
                <a:cs typeface="Times New Roman" panose="02020603050405020304" pitchFamily="18" charset="0"/>
              </a:rPr>
              <a:t>20  Mary Stahl</a:t>
            </a:r>
          </a:p>
          <a:p>
            <a:r>
              <a:rPr lang="en-US" sz="1200" dirty="0">
                <a:latin typeface="Times New Roman" panose="02020603050405020304" pitchFamily="18" charset="0"/>
                <a:cs typeface="Times New Roman" panose="02020603050405020304" pitchFamily="18" charset="0"/>
              </a:rPr>
              <a:t>27  Robin Lapsley</a:t>
            </a:r>
          </a:p>
        </p:txBody>
      </p:sp>
      <p:sp>
        <p:nvSpPr>
          <p:cNvPr id="15" name="TextBox 14"/>
          <p:cNvSpPr txBox="1"/>
          <p:nvPr/>
        </p:nvSpPr>
        <p:spPr>
          <a:xfrm>
            <a:off x="3304993" y="5868498"/>
            <a:ext cx="2141221" cy="830997"/>
          </a:xfrm>
          <a:prstGeom prst="rect">
            <a:avLst/>
          </a:prstGeom>
          <a:noFill/>
          <a:ln w="3175">
            <a:noFill/>
          </a:ln>
        </p:spPr>
        <p:txBody>
          <a:bodyPr wrap="square" rtlCol="0">
            <a:spAutoFit/>
          </a:bodyPr>
          <a:lstStyle/>
          <a:p>
            <a:r>
              <a:rPr lang="en-US" sz="1200" b="1" u="sng" dirty="0">
                <a:latin typeface="Times New Roman" panose="02020603050405020304" pitchFamily="18" charset="0"/>
                <a:cs typeface="Times New Roman" panose="02020603050405020304" pitchFamily="18" charset="0"/>
              </a:rPr>
              <a:t>Visitation Team</a:t>
            </a:r>
          </a:p>
          <a:p>
            <a:pPr marL="228600" indent="-228600">
              <a:buAutoNum type="arabicPlain" startAt="13"/>
            </a:pPr>
            <a:r>
              <a:rPr lang="en-US" sz="1200" dirty="0" err="1">
                <a:latin typeface="Times New Roman" panose="02020603050405020304" pitchFamily="18" charset="0"/>
                <a:cs typeface="Times New Roman" panose="02020603050405020304" pitchFamily="18" charset="0"/>
              </a:rPr>
              <a:t>Riki</a:t>
            </a:r>
            <a:r>
              <a:rPr lang="en-US" sz="1200" dirty="0">
                <a:latin typeface="Times New Roman" panose="02020603050405020304" pitchFamily="18" charset="0"/>
                <a:cs typeface="Times New Roman" panose="02020603050405020304" pitchFamily="18" charset="0"/>
              </a:rPr>
              <a:t> Stone</a:t>
            </a:r>
          </a:p>
          <a:p>
            <a:pPr marL="228600" indent="-228600">
              <a:buAutoNum type="arabicPlain" startAt="20"/>
            </a:pPr>
            <a:r>
              <a:rPr lang="en-US" sz="1200" dirty="0" err="1">
                <a:latin typeface="Times New Roman" panose="02020603050405020304" pitchFamily="18" charset="0"/>
                <a:cs typeface="Times New Roman" panose="02020603050405020304" pitchFamily="18" charset="0"/>
              </a:rPr>
              <a:t>Riki</a:t>
            </a:r>
            <a:r>
              <a:rPr lang="en-US" sz="1200" dirty="0">
                <a:latin typeface="Times New Roman" panose="02020603050405020304" pitchFamily="18" charset="0"/>
                <a:cs typeface="Times New Roman" panose="02020603050405020304" pitchFamily="18" charset="0"/>
              </a:rPr>
              <a:t> Stone</a:t>
            </a:r>
          </a:p>
          <a:p>
            <a:r>
              <a:rPr lang="en-US" sz="1200" dirty="0">
                <a:latin typeface="Times New Roman" panose="02020603050405020304" pitchFamily="18" charset="0"/>
                <a:cs typeface="Times New Roman" panose="02020603050405020304" pitchFamily="18" charset="0"/>
              </a:rPr>
              <a:t>27  </a:t>
            </a:r>
            <a:r>
              <a:rPr lang="en-US" sz="1200" dirty="0" err="1">
                <a:latin typeface="Times New Roman" panose="02020603050405020304" pitchFamily="18" charset="0"/>
                <a:cs typeface="Times New Roman" panose="02020603050405020304" pitchFamily="18" charset="0"/>
              </a:rPr>
              <a:t>Riki</a:t>
            </a:r>
            <a:r>
              <a:rPr lang="en-US" sz="1200" dirty="0">
                <a:latin typeface="Times New Roman" panose="02020603050405020304" pitchFamily="18" charset="0"/>
                <a:cs typeface="Times New Roman" panose="02020603050405020304" pitchFamily="18" charset="0"/>
              </a:rPr>
              <a:t> Stone</a:t>
            </a:r>
          </a:p>
        </p:txBody>
      </p:sp>
      <p:sp>
        <p:nvSpPr>
          <p:cNvPr id="17" name="TextBox 16"/>
          <p:cNvSpPr txBox="1"/>
          <p:nvPr/>
        </p:nvSpPr>
        <p:spPr>
          <a:xfrm>
            <a:off x="3402419" y="6833043"/>
            <a:ext cx="2892345" cy="1938992"/>
          </a:xfrm>
          <a:prstGeom prst="rect">
            <a:avLst/>
          </a:prstGeom>
          <a:noFill/>
          <a:ln w="3175">
            <a:noFill/>
          </a:ln>
        </p:spPr>
        <p:txBody>
          <a:bodyPr wrap="square" rtlCol="0">
            <a:spAutoFit/>
          </a:bodyPr>
          <a:lstStyle/>
          <a:p>
            <a:r>
              <a:rPr lang="en-US" sz="1200" b="1" u="sng" dirty="0">
                <a:latin typeface="Times New Roman" panose="02020603050405020304" pitchFamily="18" charset="0"/>
                <a:cs typeface="Times New Roman" panose="02020603050405020304" pitchFamily="18" charset="0"/>
              </a:rPr>
              <a:t>Food Closet</a:t>
            </a:r>
          </a:p>
          <a:p>
            <a:r>
              <a:rPr lang="en-US" sz="1200" dirty="0">
                <a:latin typeface="Times New Roman" panose="02020603050405020304" pitchFamily="18" charset="0"/>
                <a:cs typeface="Times New Roman" panose="02020603050405020304" pitchFamily="18" charset="0"/>
              </a:rPr>
              <a:t>1    Rose </a:t>
            </a:r>
            <a:r>
              <a:rPr lang="en-US" sz="1200" dirty="0" err="1">
                <a:latin typeface="Times New Roman" panose="02020603050405020304" pitchFamily="18" charset="0"/>
                <a:cs typeface="Times New Roman" panose="02020603050405020304" pitchFamily="18" charset="0"/>
              </a:rPr>
              <a:t>Spradin</a:t>
            </a:r>
            <a:r>
              <a:rPr lang="en-US" sz="1200" dirty="0">
                <a:latin typeface="Times New Roman" panose="02020603050405020304" pitchFamily="18" charset="0"/>
                <a:cs typeface="Times New Roman" panose="02020603050405020304" pitchFamily="18" charset="0"/>
              </a:rPr>
              <a:t>, Shelley Murray</a:t>
            </a:r>
          </a:p>
          <a:p>
            <a:r>
              <a:rPr lang="en-US" sz="1200" dirty="0">
                <a:latin typeface="Times New Roman" panose="02020603050405020304" pitchFamily="18" charset="0"/>
                <a:cs typeface="Times New Roman" panose="02020603050405020304" pitchFamily="18" charset="0"/>
              </a:rPr>
              <a:t>3    Jane Tarter, Margaret Hall</a:t>
            </a:r>
          </a:p>
          <a:p>
            <a:r>
              <a:rPr lang="en-US" sz="1200" dirty="0">
                <a:latin typeface="Times New Roman" panose="02020603050405020304" pitchFamily="18" charset="0"/>
                <a:cs typeface="Times New Roman" panose="02020603050405020304" pitchFamily="18" charset="0"/>
              </a:rPr>
              <a:t>8    Mary Stahl, David Stahl</a:t>
            </a:r>
          </a:p>
          <a:p>
            <a:r>
              <a:rPr lang="en-US" sz="1200" dirty="0">
                <a:latin typeface="Times New Roman" panose="02020603050405020304" pitchFamily="18" charset="0"/>
                <a:cs typeface="Times New Roman" panose="02020603050405020304" pitchFamily="18" charset="0"/>
              </a:rPr>
              <a:t>10  </a:t>
            </a:r>
            <a:r>
              <a:rPr lang="en-US" sz="1200" dirty="0" err="1">
                <a:latin typeface="Times New Roman" panose="02020603050405020304" pitchFamily="18" charset="0"/>
                <a:cs typeface="Times New Roman" panose="02020603050405020304" pitchFamily="18" charset="0"/>
              </a:rPr>
              <a:t>Cheriene</a:t>
            </a:r>
            <a:r>
              <a:rPr lang="en-US" sz="1200" dirty="0">
                <a:latin typeface="Times New Roman" panose="02020603050405020304" pitchFamily="18" charset="0"/>
                <a:cs typeface="Times New Roman" panose="02020603050405020304" pitchFamily="18" charset="0"/>
              </a:rPr>
              <a:t> McCall, Frank Grier</a:t>
            </a:r>
          </a:p>
          <a:p>
            <a:r>
              <a:rPr lang="en-US" sz="1200" dirty="0">
                <a:latin typeface="Times New Roman" panose="02020603050405020304" pitchFamily="18" charset="0"/>
                <a:cs typeface="Times New Roman" panose="02020603050405020304" pitchFamily="18" charset="0"/>
              </a:rPr>
              <a:t>15  Jane Williams, Melba Jolly</a:t>
            </a:r>
          </a:p>
          <a:p>
            <a:r>
              <a:rPr lang="en-US" sz="1200" dirty="0">
                <a:latin typeface="Times New Roman" panose="02020603050405020304" pitchFamily="18" charset="0"/>
                <a:cs typeface="Times New Roman" panose="02020603050405020304" pitchFamily="18" charset="0"/>
              </a:rPr>
              <a:t>17  Gail </a:t>
            </a:r>
            <a:r>
              <a:rPr lang="en-US" sz="1200" dirty="0" err="1">
                <a:latin typeface="Times New Roman" panose="02020603050405020304" pitchFamily="18" charset="0"/>
                <a:cs typeface="Times New Roman" panose="02020603050405020304" pitchFamily="18" charset="0"/>
              </a:rPr>
              <a:t>DeCosta</a:t>
            </a:r>
            <a:r>
              <a:rPr lang="en-US" sz="1200" dirty="0">
                <a:latin typeface="Times New Roman" panose="02020603050405020304" pitchFamily="18" charset="0"/>
                <a:cs typeface="Times New Roman" panose="02020603050405020304" pitchFamily="18" charset="0"/>
              </a:rPr>
              <a:t>, Bonnie Kowalski</a:t>
            </a:r>
          </a:p>
          <a:p>
            <a:pPr marL="228600" indent="-228600">
              <a:buAutoNum type="arabicPlain" startAt="22"/>
            </a:pPr>
            <a:r>
              <a:rPr lang="en-US" sz="1200" dirty="0">
                <a:latin typeface="Times New Roman" panose="02020603050405020304" pitchFamily="18" charset="0"/>
                <a:cs typeface="Times New Roman" panose="02020603050405020304" pitchFamily="18" charset="0"/>
              </a:rPr>
              <a:t>Shelley Murray, Margaret Hall</a:t>
            </a:r>
          </a:p>
          <a:p>
            <a:r>
              <a:rPr lang="en-US" sz="1200" dirty="0">
                <a:latin typeface="Times New Roman" panose="02020603050405020304" pitchFamily="18" charset="0"/>
                <a:cs typeface="Times New Roman" panose="02020603050405020304" pitchFamily="18" charset="0"/>
              </a:rPr>
              <a:t>24  </a:t>
            </a:r>
            <a:r>
              <a:rPr lang="en-US" sz="1200" b="1" i="1" dirty="0">
                <a:latin typeface="Times New Roman" panose="02020603050405020304" pitchFamily="18" charset="0"/>
                <a:cs typeface="Times New Roman" panose="02020603050405020304" pitchFamily="18" charset="0"/>
              </a:rPr>
              <a:t>Thanksgiving</a:t>
            </a:r>
          </a:p>
          <a:p>
            <a:r>
              <a:rPr lang="en-US" sz="1200" dirty="0">
                <a:latin typeface="Times New Roman" panose="02020603050405020304" pitchFamily="18" charset="0"/>
                <a:cs typeface="Times New Roman" panose="02020603050405020304" pitchFamily="18" charset="0"/>
              </a:rPr>
              <a:t>29  Ann Potts, Frank Grier</a:t>
            </a:r>
          </a:p>
        </p:txBody>
      </p:sp>
      <p:sp>
        <p:nvSpPr>
          <p:cNvPr id="23" name="TextBox 22"/>
          <p:cNvSpPr txBox="1"/>
          <p:nvPr/>
        </p:nvSpPr>
        <p:spPr>
          <a:xfrm>
            <a:off x="3275589" y="4595323"/>
            <a:ext cx="3567387" cy="1015663"/>
          </a:xfrm>
          <a:prstGeom prst="rect">
            <a:avLst/>
          </a:prstGeom>
          <a:noFill/>
          <a:ln w="3175">
            <a:noFill/>
          </a:ln>
        </p:spPr>
        <p:txBody>
          <a:bodyPr wrap="square" rtlCol="0">
            <a:spAutoFit/>
          </a:bodyPr>
          <a:lstStyle/>
          <a:p>
            <a:r>
              <a:rPr lang="en-US" sz="1200" b="1" u="sng" dirty="0">
                <a:latin typeface="Times New Roman" panose="02020603050405020304" pitchFamily="18" charset="0"/>
                <a:cs typeface="Times New Roman" panose="02020603050405020304" pitchFamily="18" charset="0"/>
              </a:rPr>
              <a:t>Ushers</a:t>
            </a:r>
          </a:p>
          <a:p>
            <a:r>
              <a:rPr lang="en-US" sz="1200" dirty="0">
                <a:latin typeface="Times New Roman" panose="02020603050405020304" pitchFamily="18" charset="0"/>
                <a:cs typeface="Times New Roman" panose="02020603050405020304" pitchFamily="18" charset="0"/>
              </a:rPr>
              <a:t>6    TBD</a:t>
            </a:r>
          </a:p>
          <a:p>
            <a:r>
              <a:rPr lang="en-US" sz="1200" dirty="0">
                <a:latin typeface="Times New Roman" panose="02020603050405020304" pitchFamily="18" charset="0"/>
                <a:cs typeface="Times New Roman" panose="02020603050405020304" pitchFamily="18" charset="0"/>
              </a:rPr>
              <a:t>13  TBD</a:t>
            </a:r>
          </a:p>
          <a:p>
            <a:r>
              <a:rPr lang="en-US" sz="1200" dirty="0">
                <a:latin typeface="Times New Roman" panose="02020603050405020304" pitchFamily="18" charset="0"/>
                <a:cs typeface="Times New Roman" panose="02020603050405020304" pitchFamily="18" charset="0"/>
              </a:rPr>
              <a:t>20  TBD</a:t>
            </a:r>
          </a:p>
          <a:p>
            <a:r>
              <a:rPr lang="en-US" sz="1200" dirty="0">
                <a:latin typeface="Times New Roman" panose="02020603050405020304" pitchFamily="18" charset="0"/>
                <a:cs typeface="Times New Roman" panose="02020603050405020304" pitchFamily="18" charset="0"/>
              </a:rPr>
              <a:t>27   TBD</a:t>
            </a:r>
          </a:p>
        </p:txBody>
      </p:sp>
      <p:sp>
        <p:nvSpPr>
          <p:cNvPr id="18" name="TextBox 17">
            <a:extLst>
              <a:ext uri="{FF2B5EF4-FFF2-40B4-BE49-F238E27FC236}">
                <a16:creationId xmlns:a16="http://schemas.microsoft.com/office/drawing/2014/main" id="{BB674094-8941-56E8-A50D-251A5EAC7E38}"/>
              </a:ext>
            </a:extLst>
          </p:cNvPr>
          <p:cNvSpPr txBox="1"/>
          <p:nvPr/>
        </p:nvSpPr>
        <p:spPr>
          <a:xfrm>
            <a:off x="3315241" y="3340403"/>
            <a:ext cx="2667001" cy="1015663"/>
          </a:xfrm>
          <a:prstGeom prst="rect">
            <a:avLst/>
          </a:prstGeom>
          <a:noFill/>
          <a:ln w="3175">
            <a:noFill/>
          </a:ln>
        </p:spPr>
        <p:txBody>
          <a:bodyPr wrap="square" rtlCol="0">
            <a:spAutoFit/>
          </a:bodyPr>
          <a:lstStyle/>
          <a:p>
            <a:r>
              <a:rPr lang="en-US" sz="1200" b="1" u="sng" dirty="0">
                <a:latin typeface="Times New Roman" panose="02020603050405020304" pitchFamily="18" charset="0"/>
                <a:cs typeface="Times New Roman" panose="02020603050405020304" pitchFamily="18" charset="0"/>
              </a:rPr>
              <a:t>Facility Stewards</a:t>
            </a:r>
          </a:p>
          <a:p>
            <a:r>
              <a:rPr lang="en-US" sz="1200" dirty="0">
                <a:latin typeface="Times New Roman" panose="02020603050405020304" pitchFamily="18" charset="0"/>
                <a:cs typeface="Times New Roman" panose="02020603050405020304" pitchFamily="18" charset="0"/>
              </a:rPr>
              <a:t>6    Frank Grier</a:t>
            </a:r>
          </a:p>
          <a:p>
            <a:r>
              <a:rPr lang="en-US" sz="1200" dirty="0">
                <a:latin typeface="Times New Roman" panose="02020603050405020304" pitchFamily="18" charset="0"/>
                <a:cs typeface="Times New Roman" panose="02020603050405020304" pitchFamily="18" charset="0"/>
              </a:rPr>
              <a:t>13  Howard Boughton</a:t>
            </a:r>
          </a:p>
          <a:p>
            <a:r>
              <a:rPr lang="en-US" sz="1200" dirty="0">
                <a:latin typeface="Times New Roman" panose="02020603050405020304" pitchFamily="18" charset="0"/>
                <a:cs typeface="Times New Roman" panose="02020603050405020304" pitchFamily="18" charset="0"/>
              </a:rPr>
              <a:t>20  Jerry Davis</a:t>
            </a:r>
          </a:p>
          <a:p>
            <a:r>
              <a:rPr lang="en-US" sz="1200" dirty="0">
                <a:latin typeface="Times New Roman" panose="02020603050405020304" pitchFamily="18" charset="0"/>
                <a:cs typeface="Times New Roman" panose="02020603050405020304" pitchFamily="18" charset="0"/>
              </a:rPr>
              <a:t>27  Jim Hall</a:t>
            </a:r>
          </a:p>
        </p:txBody>
      </p:sp>
      <p:sp>
        <p:nvSpPr>
          <p:cNvPr id="5" name="TextBox 4">
            <a:extLst>
              <a:ext uri="{FF2B5EF4-FFF2-40B4-BE49-F238E27FC236}">
                <a16:creationId xmlns:a16="http://schemas.microsoft.com/office/drawing/2014/main" id="{4376D22D-98B8-F45C-4634-168FF768EDFC}"/>
              </a:ext>
            </a:extLst>
          </p:cNvPr>
          <p:cNvSpPr txBox="1"/>
          <p:nvPr/>
        </p:nvSpPr>
        <p:spPr>
          <a:xfrm>
            <a:off x="114350" y="939746"/>
            <a:ext cx="3048000" cy="3416320"/>
          </a:xfrm>
          <a:prstGeom prst="rect">
            <a:avLst/>
          </a:prstGeom>
          <a:noFill/>
          <a:ln w="3175">
            <a:noFill/>
          </a:ln>
        </p:spPr>
        <p:txBody>
          <a:bodyPr wrap="square" rtlCol="0">
            <a:spAutoFit/>
          </a:bodyPr>
          <a:lstStyle/>
          <a:p>
            <a:pPr marL="228600" indent="-228600">
              <a:buAutoNum type="arabicPlain"/>
            </a:pPr>
            <a:r>
              <a:rPr lang="en-US" sz="1200" dirty="0">
                <a:latin typeface="Times New Roman" panose="02020603050405020304" pitchFamily="18" charset="0"/>
                <a:cs typeface="Times New Roman" panose="02020603050405020304" pitchFamily="18" charset="0"/>
              </a:rPr>
              <a:t>Ron Hepp</a:t>
            </a:r>
          </a:p>
          <a:p>
            <a:pPr marL="228600" indent="-228600">
              <a:buAutoNum type="arabicPlain" startAt="3"/>
            </a:pPr>
            <a:r>
              <a:rPr lang="en-US" sz="1200" dirty="0">
                <a:latin typeface="Times New Roman" panose="02020603050405020304" pitchFamily="18" charset="0"/>
                <a:cs typeface="Times New Roman" panose="02020603050405020304" pitchFamily="18" charset="0"/>
              </a:rPr>
              <a:t>Rick Schaffer</a:t>
            </a:r>
          </a:p>
          <a:p>
            <a:pPr marL="228600" indent="-228600">
              <a:buAutoNum type="arabicPlain" startAt="3"/>
            </a:pPr>
            <a:r>
              <a:rPr lang="en-US" sz="1200" dirty="0">
                <a:latin typeface="Times New Roman" panose="02020603050405020304" pitchFamily="18" charset="0"/>
                <a:cs typeface="Times New Roman" panose="02020603050405020304" pitchFamily="18" charset="0"/>
              </a:rPr>
              <a:t>Patricia Ervin</a:t>
            </a:r>
          </a:p>
          <a:p>
            <a:pPr marL="228600" indent="-228600">
              <a:buAutoNum type="arabicPlain" startAt="3"/>
            </a:pPr>
            <a:r>
              <a:rPr lang="en-US" sz="1200" dirty="0">
                <a:latin typeface="Times New Roman" panose="02020603050405020304" pitchFamily="18" charset="0"/>
                <a:cs typeface="Times New Roman" panose="02020603050405020304" pitchFamily="18" charset="0"/>
              </a:rPr>
              <a:t>Robin Lapsley</a:t>
            </a:r>
          </a:p>
          <a:p>
            <a:r>
              <a:rPr lang="en-US" sz="1200" dirty="0">
                <a:latin typeface="Times New Roman" panose="02020603050405020304" pitchFamily="18" charset="0"/>
                <a:cs typeface="Times New Roman" panose="02020603050405020304" pitchFamily="18" charset="0"/>
              </a:rPr>
              <a:t>7    Amanda </a:t>
            </a:r>
            <a:r>
              <a:rPr lang="en-US" sz="1200" dirty="0" err="1">
                <a:latin typeface="Times New Roman" panose="02020603050405020304" pitchFamily="18" charset="0"/>
                <a:cs typeface="Times New Roman" panose="02020603050405020304" pitchFamily="18" charset="0"/>
              </a:rPr>
              <a:t>Bunkholt</a:t>
            </a:r>
            <a:endParaRPr lang="en-US" sz="1200" dirty="0">
              <a:latin typeface="Times New Roman" panose="02020603050405020304" pitchFamily="18" charset="0"/>
              <a:cs typeface="Times New Roman" panose="02020603050405020304" pitchFamily="18" charset="0"/>
            </a:endParaRPr>
          </a:p>
          <a:p>
            <a:pPr marL="228600" indent="-228600">
              <a:buAutoNum type="arabicPlain" startAt="8"/>
            </a:pPr>
            <a:r>
              <a:rPr lang="en-US" sz="1200" dirty="0">
                <a:latin typeface="Times New Roman" panose="02020603050405020304" pitchFamily="18" charset="0"/>
                <a:cs typeface="Times New Roman" panose="02020603050405020304" pitchFamily="18" charset="0"/>
              </a:rPr>
              <a:t>Rick Abbott</a:t>
            </a:r>
          </a:p>
          <a:p>
            <a:pPr marL="228600" indent="-228600">
              <a:buAutoNum type="arabicPlain" startAt="11"/>
            </a:pPr>
            <a:r>
              <a:rPr lang="en-US" sz="1200" dirty="0">
                <a:latin typeface="Times New Roman" panose="02020603050405020304" pitchFamily="18" charset="0"/>
                <a:cs typeface="Times New Roman" panose="02020603050405020304" pitchFamily="18" charset="0"/>
              </a:rPr>
              <a:t>Donna Medicus, Eric Stahl</a:t>
            </a:r>
          </a:p>
          <a:p>
            <a:pPr marL="228600" indent="-228600">
              <a:buAutoNum type="arabicPlain" startAt="11"/>
            </a:pPr>
            <a:r>
              <a:rPr lang="en-US" sz="1200" dirty="0">
                <a:latin typeface="Times New Roman" panose="02020603050405020304" pitchFamily="18" charset="0"/>
                <a:cs typeface="Times New Roman" panose="02020603050405020304" pitchFamily="18" charset="0"/>
              </a:rPr>
              <a:t>Jean </a:t>
            </a:r>
            <a:r>
              <a:rPr lang="en-US" sz="1200" dirty="0" err="1">
                <a:latin typeface="Times New Roman" panose="02020603050405020304" pitchFamily="18" charset="0"/>
                <a:cs typeface="Times New Roman" panose="02020603050405020304" pitchFamily="18" charset="0"/>
              </a:rPr>
              <a:t>Derrenbacker</a:t>
            </a:r>
            <a:endParaRPr lang="en-US" sz="1200" dirty="0">
              <a:latin typeface="Times New Roman" panose="02020603050405020304" pitchFamily="18" charset="0"/>
              <a:cs typeface="Times New Roman" panose="02020603050405020304" pitchFamily="18" charset="0"/>
            </a:endParaRPr>
          </a:p>
          <a:p>
            <a:pPr marL="228600" indent="-228600">
              <a:buAutoNum type="arabicPlain" startAt="13"/>
            </a:pPr>
            <a:r>
              <a:rPr lang="en-US" sz="1200" dirty="0">
                <a:latin typeface="Times New Roman" panose="02020603050405020304" pitchFamily="18" charset="0"/>
                <a:cs typeface="Times New Roman" panose="02020603050405020304" pitchFamily="18" charset="0"/>
              </a:rPr>
              <a:t>David Huff</a:t>
            </a:r>
          </a:p>
          <a:p>
            <a:pPr marL="228600" indent="-228600">
              <a:buAutoNum type="arabicPlain" startAt="15"/>
            </a:pPr>
            <a:r>
              <a:rPr lang="en-US" sz="1200" dirty="0">
                <a:latin typeface="Times New Roman" panose="02020603050405020304" pitchFamily="18" charset="0"/>
                <a:cs typeface="Times New Roman" panose="02020603050405020304" pitchFamily="18" charset="0"/>
              </a:rPr>
              <a:t>Tammy McDonald</a:t>
            </a:r>
          </a:p>
          <a:p>
            <a:pPr marL="228600" indent="-228600">
              <a:buAutoNum type="arabicPlain" startAt="15"/>
            </a:pPr>
            <a:r>
              <a:rPr lang="en-US" sz="1200" dirty="0">
                <a:latin typeface="Times New Roman" panose="02020603050405020304" pitchFamily="18" charset="0"/>
                <a:cs typeface="Times New Roman" panose="02020603050405020304" pitchFamily="18" charset="0"/>
              </a:rPr>
              <a:t>Debbie Dugger, Marcia Shipley, </a:t>
            </a:r>
          </a:p>
          <a:p>
            <a:pPr marL="228600" indent="-228600">
              <a:buAutoNum type="arabicPlain" startAt="17"/>
            </a:pPr>
            <a:r>
              <a:rPr lang="en-US" sz="1200" dirty="0">
                <a:latin typeface="Times New Roman" panose="02020603050405020304" pitchFamily="18" charset="0"/>
                <a:cs typeface="Times New Roman" panose="02020603050405020304" pitchFamily="18" charset="0"/>
              </a:rPr>
              <a:t>Caroline </a:t>
            </a:r>
            <a:r>
              <a:rPr lang="en-US" sz="1200" dirty="0" err="1">
                <a:latin typeface="Times New Roman" panose="02020603050405020304" pitchFamily="18" charset="0"/>
                <a:cs typeface="Times New Roman" panose="02020603050405020304" pitchFamily="18" charset="0"/>
              </a:rPr>
              <a:t>Solaimani</a:t>
            </a:r>
            <a:r>
              <a:rPr lang="en-US" sz="1200" dirty="0">
                <a:latin typeface="Times New Roman" panose="02020603050405020304" pitchFamily="18" charset="0"/>
                <a:cs typeface="Times New Roman" panose="02020603050405020304" pitchFamily="18" charset="0"/>
              </a:rPr>
              <a:t>, Brian Singleton</a:t>
            </a:r>
          </a:p>
          <a:p>
            <a:pPr marL="228600" indent="-228600">
              <a:buAutoNum type="arabicPlain" startAt="23"/>
            </a:pPr>
            <a:r>
              <a:rPr lang="en-US" sz="1200" dirty="0">
                <a:latin typeface="Times New Roman" panose="02020603050405020304" pitchFamily="18" charset="0"/>
                <a:cs typeface="Times New Roman" panose="02020603050405020304" pitchFamily="18" charset="0"/>
              </a:rPr>
              <a:t>Jim Dugger</a:t>
            </a:r>
          </a:p>
          <a:p>
            <a:pPr marL="228600" indent="-228600">
              <a:buAutoNum type="arabicPlain" startAt="25"/>
            </a:pPr>
            <a:r>
              <a:rPr lang="en-US" sz="1200" dirty="0">
                <a:latin typeface="Times New Roman" panose="02020603050405020304" pitchFamily="18" charset="0"/>
                <a:cs typeface="Times New Roman" panose="02020603050405020304" pitchFamily="18" charset="0"/>
              </a:rPr>
              <a:t>Andrew Swenck </a:t>
            </a:r>
          </a:p>
          <a:p>
            <a:r>
              <a:rPr lang="en-US" sz="1200" dirty="0">
                <a:latin typeface="Times New Roman" panose="02020603050405020304" pitchFamily="18" charset="0"/>
                <a:cs typeface="Times New Roman" panose="02020603050405020304" pitchFamily="18" charset="0"/>
              </a:rPr>
              <a:t>26  Mike Cifelli</a:t>
            </a:r>
          </a:p>
          <a:p>
            <a:pPr marL="228600" indent="-228600">
              <a:buAutoNum type="arabicPlain" startAt="27"/>
            </a:pPr>
            <a:r>
              <a:rPr lang="en-US" sz="1200" dirty="0">
                <a:latin typeface="Times New Roman" panose="02020603050405020304" pitchFamily="18" charset="0"/>
                <a:cs typeface="Times New Roman" panose="02020603050405020304" pitchFamily="18" charset="0"/>
              </a:rPr>
              <a:t>Mark Williams</a:t>
            </a:r>
          </a:p>
          <a:p>
            <a:pPr marL="228600" indent="-228600">
              <a:buAutoNum type="arabicPlain" startAt="27"/>
            </a:pPr>
            <a:r>
              <a:rPr lang="en-US" sz="1200" dirty="0">
                <a:latin typeface="Times New Roman" panose="02020603050405020304" pitchFamily="18" charset="0"/>
                <a:cs typeface="Times New Roman" panose="02020603050405020304" pitchFamily="18" charset="0"/>
              </a:rPr>
              <a:t>Melanie Miller, Tim Weddle</a:t>
            </a:r>
          </a:p>
          <a:p>
            <a:r>
              <a:rPr lang="en-US" sz="1200" dirty="0">
                <a:latin typeface="Times New Roman" panose="02020603050405020304" pitchFamily="18" charset="0"/>
                <a:cs typeface="Times New Roman" panose="02020603050405020304" pitchFamily="18" charset="0"/>
              </a:rPr>
              <a:t>29  Mel Bookman</a:t>
            </a:r>
          </a:p>
        </p:txBody>
      </p:sp>
      <p:sp>
        <p:nvSpPr>
          <p:cNvPr id="7" name="TextBox 6">
            <a:extLst>
              <a:ext uri="{FF2B5EF4-FFF2-40B4-BE49-F238E27FC236}">
                <a16:creationId xmlns:a16="http://schemas.microsoft.com/office/drawing/2014/main" id="{D1B5191A-512E-B11A-4423-541AAB8715A7}"/>
              </a:ext>
            </a:extLst>
          </p:cNvPr>
          <p:cNvSpPr txBox="1"/>
          <p:nvPr/>
        </p:nvSpPr>
        <p:spPr>
          <a:xfrm>
            <a:off x="198005" y="5589748"/>
            <a:ext cx="2746117" cy="1384995"/>
          </a:xfrm>
          <a:prstGeom prst="rect">
            <a:avLst/>
          </a:prstGeom>
          <a:noFill/>
          <a:ln w="3175">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2    Katie &amp; Justin Roland (3)</a:t>
            </a:r>
          </a:p>
          <a:p>
            <a:pPr marL="228600" indent="-228600">
              <a:buAutoNum type="arabicPlain" startAt="3"/>
            </a:pPr>
            <a:r>
              <a:rPr lang="en-US" sz="1200" dirty="0">
                <a:latin typeface="Times New Roman" panose="02020603050405020304" pitchFamily="18" charset="0"/>
                <a:cs typeface="Times New Roman" panose="02020603050405020304" pitchFamily="18" charset="0"/>
              </a:rPr>
              <a:t>Jane &amp; Brent Tarter (22)</a:t>
            </a:r>
          </a:p>
          <a:p>
            <a:pPr marL="228600" indent="-228600">
              <a:buAutoNum type="arabicPlain" startAt="5"/>
            </a:pPr>
            <a:r>
              <a:rPr lang="en-US" sz="1200" dirty="0">
                <a:latin typeface="Times New Roman" panose="02020603050405020304" pitchFamily="18" charset="0"/>
                <a:cs typeface="Times New Roman" panose="02020603050405020304" pitchFamily="18" charset="0"/>
              </a:rPr>
              <a:t>Andrew &amp; </a:t>
            </a:r>
            <a:r>
              <a:rPr lang="en-US" sz="1200" dirty="0" err="1">
                <a:latin typeface="Times New Roman" panose="02020603050405020304" pitchFamily="18" charset="0"/>
                <a:cs typeface="Times New Roman" panose="02020603050405020304" pitchFamily="18" charset="0"/>
              </a:rPr>
              <a:t>Natira</a:t>
            </a:r>
            <a:r>
              <a:rPr lang="en-US" sz="1200" dirty="0">
                <a:latin typeface="Times New Roman" panose="02020603050405020304" pitchFamily="18" charset="0"/>
                <a:cs typeface="Times New Roman" panose="02020603050405020304" pitchFamily="18" charset="0"/>
              </a:rPr>
              <a:t> Bookman (9)</a:t>
            </a:r>
          </a:p>
          <a:p>
            <a:r>
              <a:rPr lang="en-US" sz="1200" dirty="0">
                <a:latin typeface="Times New Roman" panose="02020603050405020304" pitchFamily="18" charset="0"/>
                <a:cs typeface="Times New Roman" panose="02020603050405020304" pitchFamily="18" charset="0"/>
              </a:rPr>
              <a:t>5    Andrew &amp; </a:t>
            </a:r>
            <a:r>
              <a:rPr lang="en-US" sz="1200" dirty="0" err="1">
                <a:latin typeface="Times New Roman" panose="02020603050405020304" pitchFamily="18" charset="0"/>
                <a:cs typeface="Times New Roman" panose="02020603050405020304" pitchFamily="18" charset="0"/>
              </a:rPr>
              <a:t>Marit</a:t>
            </a:r>
            <a:r>
              <a:rPr lang="en-US" sz="1200" dirty="0">
                <a:latin typeface="Times New Roman" panose="02020603050405020304" pitchFamily="18" charset="0"/>
                <a:cs typeface="Times New Roman" panose="02020603050405020304" pitchFamily="18" charset="0"/>
              </a:rPr>
              <a:t> Smith (6)</a:t>
            </a:r>
          </a:p>
          <a:p>
            <a:pPr marL="228600" indent="-228600">
              <a:buAutoNum type="arabicPlain" startAt="7"/>
            </a:pPr>
            <a:r>
              <a:rPr lang="en-US" sz="1200" dirty="0">
                <a:latin typeface="Times New Roman" panose="02020603050405020304" pitchFamily="18" charset="0"/>
                <a:cs typeface="Times New Roman" panose="02020603050405020304" pitchFamily="18" charset="0"/>
              </a:rPr>
              <a:t>Gary &amp; Anne Smith (41)</a:t>
            </a:r>
          </a:p>
          <a:p>
            <a:r>
              <a:rPr lang="en-US" sz="1200" dirty="0">
                <a:latin typeface="Times New Roman" panose="02020603050405020304" pitchFamily="18" charset="0"/>
                <a:cs typeface="Times New Roman" panose="02020603050405020304" pitchFamily="18" charset="0"/>
              </a:rPr>
              <a:t>19  David &amp; Lynne Reeser (5)</a:t>
            </a:r>
          </a:p>
          <a:p>
            <a:r>
              <a:rPr lang="en-US" sz="1200" dirty="0">
                <a:latin typeface="Times New Roman" panose="02020603050405020304" pitchFamily="18" charset="0"/>
                <a:cs typeface="Times New Roman" panose="02020603050405020304" pitchFamily="18" charset="0"/>
              </a:rPr>
              <a:t>29  Earl &amp; Donna Medicus (48)</a:t>
            </a:r>
          </a:p>
        </p:txBody>
      </p:sp>
    </p:spTree>
    <p:extLst>
      <p:ext uri="{BB962C8B-B14F-4D97-AF65-F5344CB8AC3E}">
        <p14:creationId xmlns:p14="http://schemas.microsoft.com/office/powerpoint/2010/main" val="185365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5820" y="13900"/>
            <a:ext cx="654026"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Page 7</a:t>
            </a:r>
          </a:p>
        </p:txBody>
      </p:sp>
      <p:pic>
        <p:nvPicPr>
          <p:cNvPr id="4" name="Picture 3" descr="A close-up of a document&#10;&#10;Description automatically generated with low confidence">
            <a:extLst>
              <a:ext uri="{FF2B5EF4-FFF2-40B4-BE49-F238E27FC236}">
                <a16:creationId xmlns:a16="http://schemas.microsoft.com/office/drawing/2014/main" id="{AD11CAFC-CE56-3111-675F-CBC6587243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62" b="3637"/>
          <a:stretch/>
        </p:blipFill>
        <p:spPr>
          <a:xfrm>
            <a:off x="0" y="457200"/>
            <a:ext cx="6858000" cy="8395902"/>
          </a:xfrm>
          <a:prstGeom prst="rect">
            <a:avLst/>
          </a:prstGeom>
        </p:spPr>
      </p:pic>
    </p:spTree>
    <p:extLst>
      <p:ext uri="{BB962C8B-B14F-4D97-AF65-F5344CB8AC3E}">
        <p14:creationId xmlns:p14="http://schemas.microsoft.com/office/powerpoint/2010/main" val="404740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3886200" cy="1200329"/>
          </a:xfrm>
          <a:prstGeom prst="rect">
            <a:avLst/>
          </a:prstGeom>
          <a:noFill/>
        </p:spPr>
        <p:txBody>
          <a:bodyPr wrap="square" rtlCol="0">
            <a:spAutoFit/>
          </a:bodyPr>
          <a:lstStyle/>
          <a:p>
            <a:r>
              <a:rPr lang="en-US" sz="1200" b="1" dirty="0">
                <a:latin typeface="Georgia" panose="02040502050405020303" pitchFamily="18" charset="0"/>
                <a:cs typeface="Times New Roman" panose="02020603050405020304" pitchFamily="18" charset="0"/>
              </a:rPr>
              <a:t>SOUTHMINSTER PRESBYTERIAN CHURCH</a:t>
            </a:r>
          </a:p>
          <a:p>
            <a:r>
              <a:rPr lang="en-US" sz="1200" dirty="0">
                <a:latin typeface="Times New Roman" panose="02020603050405020304" pitchFamily="18" charset="0"/>
                <a:cs typeface="Times New Roman" panose="02020603050405020304" pitchFamily="18" charset="0"/>
              </a:rPr>
              <a:t>7500 Hull Street Road</a:t>
            </a:r>
          </a:p>
          <a:p>
            <a:r>
              <a:rPr lang="en-US" sz="1200" dirty="0">
                <a:latin typeface="Times New Roman" panose="02020603050405020304" pitchFamily="18" charset="0"/>
                <a:cs typeface="Times New Roman" panose="02020603050405020304" pitchFamily="18" charset="0"/>
              </a:rPr>
              <a:t>N. Chesterfield, VA  23235-5810</a:t>
            </a:r>
          </a:p>
          <a:p>
            <a:r>
              <a:rPr lang="en-US" sz="1200" dirty="0">
                <a:latin typeface="Times New Roman" panose="02020603050405020304" pitchFamily="18" charset="0"/>
                <a:cs typeface="Times New Roman" panose="02020603050405020304" pitchFamily="18" charset="0"/>
              </a:rPr>
              <a:t>Phone:  804-276-1749</a:t>
            </a:r>
          </a:p>
          <a:p>
            <a:r>
              <a:rPr lang="en-US" sz="1200" dirty="0">
                <a:latin typeface="Times New Roman" panose="02020603050405020304" pitchFamily="18" charset="0"/>
                <a:cs typeface="Times New Roman" panose="02020603050405020304" pitchFamily="18" charset="0"/>
                <a:hlinkClick r:id="rId2"/>
              </a:rPr>
              <a:t>www.southpreschurch.org</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hlinkClick r:id="rId2"/>
              </a:rPr>
              <a:t>office@southpreschurch.org</a:t>
            </a:r>
            <a:endParaRPr lang="en-US" sz="1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24100" y="1752599"/>
            <a:ext cx="2362200" cy="276999"/>
          </a:xfrm>
          <a:prstGeom prst="rect">
            <a:avLst/>
          </a:prstGeom>
          <a:noFill/>
        </p:spPr>
        <p:txBody>
          <a:bodyPr wrap="square" rtlCol="0">
            <a:spAutoFit/>
          </a:bodyPr>
          <a:lstStyle/>
          <a:p>
            <a:pPr algn="ctr"/>
            <a:r>
              <a:rPr lang="en-US" sz="1200" b="1" u="sng" dirty="0">
                <a:latin typeface="Times New Roman" panose="02020603050405020304" pitchFamily="18" charset="0"/>
                <a:cs typeface="Times New Roman" panose="02020603050405020304" pitchFamily="18" charset="0"/>
              </a:rPr>
              <a:t>Return Service Requested</a:t>
            </a:r>
          </a:p>
        </p:txBody>
      </p:sp>
      <p:sp>
        <p:nvSpPr>
          <p:cNvPr id="5" name="TextBox 4"/>
          <p:cNvSpPr txBox="1"/>
          <p:nvPr/>
        </p:nvSpPr>
        <p:spPr>
          <a:xfrm>
            <a:off x="304799" y="4724399"/>
            <a:ext cx="3962401" cy="584775"/>
          </a:xfrm>
          <a:prstGeom prst="rect">
            <a:avLst/>
          </a:prstGeom>
          <a:noFill/>
        </p:spPr>
        <p:txBody>
          <a:bodyPr wrap="square" rtlCol="0">
            <a:spAutoFit/>
          </a:bodyPr>
          <a:lstStyle/>
          <a:p>
            <a:r>
              <a:rPr lang="en-US" sz="3200" b="1" dirty="0">
                <a:latin typeface="Georgia" panose="02040502050405020303" pitchFamily="18" charset="0"/>
              </a:rPr>
              <a:t>November 2022</a:t>
            </a:r>
          </a:p>
        </p:txBody>
      </p:sp>
      <p:sp>
        <p:nvSpPr>
          <p:cNvPr id="6" name="TextBox 5"/>
          <p:cNvSpPr txBox="1"/>
          <p:nvPr/>
        </p:nvSpPr>
        <p:spPr>
          <a:xfrm>
            <a:off x="-26963" y="8682335"/>
            <a:ext cx="6877343" cy="461665"/>
          </a:xfrm>
          <a:prstGeom prst="rect">
            <a:avLst/>
          </a:prstGeom>
          <a:solidFill>
            <a:schemeClr val="bg1">
              <a:lumMod val="85000"/>
            </a:schemeClr>
          </a:solid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Would you like to receive your newsletter electronically?  </a:t>
            </a:r>
          </a:p>
          <a:p>
            <a:pPr algn="ctr"/>
            <a:r>
              <a:rPr lang="en-US" sz="1200" b="1" dirty="0">
                <a:latin typeface="Times New Roman" panose="02020603050405020304" pitchFamily="18" charset="0"/>
                <a:cs typeface="Times New Roman" panose="02020603050405020304" pitchFamily="18" charset="0"/>
              </a:rPr>
              <a:t>Send an email to </a:t>
            </a:r>
            <a:r>
              <a:rPr lang="en-US" sz="1200" b="1" dirty="0">
                <a:latin typeface="Times New Roman" panose="02020603050405020304" pitchFamily="18" charset="0"/>
                <a:cs typeface="Times New Roman" panose="02020603050405020304" pitchFamily="18" charset="0"/>
                <a:hlinkClick r:id="rId2"/>
              </a:rPr>
              <a:t>office@southpreschurch.org</a:t>
            </a:r>
            <a:r>
              <a:rPr lang="en-US" sz="1200" b="1" dirty="0">
                <a:latin typeface="Times New Roman" panose="02020603050405020304" pitchFamily="18" charset="0"/>
                <a:cs typeface="Times New Roman" panose="02020603050405020304" pitchFamily="18" charset="0"/>
              </a:rPr>
              <a:t> with </a:t>
            </a:r>
            <a:r>
              <a:rPr lang="en-US" sz="1200" b="1" i="1" dirty="0">
                <a:latin typeface="Times New Roman" panose="02020603050405020304" pitchFamily="18" charset="0"/>
                <a:cs typeface="Times New Roman" panose="02020603050405020304" pitchFamily="18" charset="0"/>
              </a:rPr>
              <a:t>Add Me To Newsletter List </a:t>
            </a:r>
            <a:r>
              <a:rPr lang="en-US" sz="1200" b="1" dirty="0">
                <a:latin typeface="Times New Roman" panose="02020603050405020304" pitchFamily="18" charset="0"/>
                <a:cs typeface="Times New Roman" panose="02020603050405020304" pitchFamily="18" charset="0"/>
              </a:rPr>
              <a:t>in the subject line</a:t>
            </a:r>
            <a:r>
              <a:rPr lang="en-US" sz="1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0DA7B42B-7543-2997-9D1C-8D4E4691F603}"/>
              </a:ext>
            </a:extLst>
          </p:cNvPr>
          <p:cNvSpPr txBox="1"/>
          <p:nvPr/>
        </p:nvSpPr>
        <p:spPr>
          <a:xfrm>
            <a:off x="211306" y="5486400"/>
            <a:ext cx="6400801" cy="1877437"/>
          </a:xfrm>
          <a:prstGeom prst="rect">
            <a:avLst/>
          </a:prstGeom>
          <a:noFill/>
        </p:spPr>
        <p:txBody>
          <a:bodyPr wrap="square" rtlCol="0">
            <a:spAutoFit/>
          </a:bodyPr>
          <a:lstStyle/>
          <a:p>
            <a:pPr algn="ctr"/>
            <a:r>
              <a:rPr lang="en-US" sz="4400" b="1" dirty="0">
                <a:latin typeface="Georgia" panose="02040502050405020303" pitchFamily="18" charset="0"/>
              </a:rPr>
              <a:t>Commitment Sunday</a:t>
            </a:r>
          </a:p>
          <a:p>
            <a:pPr algn="ctr"/>
            <a:r>
              <a:rPr lang="en-US" sz="3200" dirty="0">
                <a:latin typeface="Georgia" panose="02040502050405020303" pitchFamily="18" charset="0"/>
              </a:rPr>
              <a:t>November 20, 2022</a:t>
            </a:r>
          </a:p>
          <a:p>
            <a:pPr algn="ctr"/>
            <a:endParaRPr lang="en-US" sz="800" dirty="0">
              <a:latin typeface="Georgia" panose="02040502050405020303" pitchFamily="18" charset="0"/>
            </a:endParaRPr>
          </a:p>
          <a:p>
            <a:pPr algn="ctr"/>
            <a:r>
              <a:rPr lang="en-US" sz="3200" dirty="0">
                <a:latin typeface="Georgia" panose="02040502050405020303" pitchFamily="18" charset="0"/>
              </a:rPr>
              <a:t>Join us for service at 11:00 AM</a:t>
            </a:r>
          </a:p>
        </p:txBody>
      </p:sp>
      <p:pic>
        <p:nvPicPr>
          <p:cNvPr id="7" name="Picture 6">
            <a:extLst>
              <a:ext uri="{FF2B5EF4-FFF2-40B4-BE49-F238E27FC236}">
                <a16:creationId xmlns:a16="http://schemas.microsoft.com/office/drawing/2014/main" id="{5D8C9DDA-6D1C-5FFA-493B-E1FFFB10F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668" y="7549772"/>
            <a:ext cx="3637063" cy="1022924"/>
          </a:xfrm>
          <a:prstGeom prst="rect">
            <a:avLst/>
          </a:prstGeom>
        </p:spPr>
      </p:pic>
    </p:spTree>
    <p:extLst>
      <p:ext uri="{BB962C8B-B14F-4D97-AF65-F5344CB8AC3E}">
        <p14:creationId xmlns:p14="http://schemas.microsoft.com/office/powerpoint/2010/main" val="3528944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64331</TotalTime>
  <Words>2297</Words>
  <Application>Microsoft Office PowerPoint</Application>
  <PresentationFormat>On-screen Show (4:3)</PresentationFormat>
  <Paragraphs>194</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dc:creator>
  <cp:lastModifiedBy>Joni Ervine</cp:lastModifiedBy>
  <cp:revision>2547</cp:revision>
  <cp:lastPrinted>2022-11-02T14:54:47Z</cp:lastPrinted>
  <dcterms:created xsi:type="dcterms:W3CDTF">2014-05-13T12:43:51Z</dcterms:created>
  <dcterms:modified xsi:type="dcterms:W3CDTF">2022-11-02T15:12:07Z</dcterms:modified>
</cp:coreProperties>
</file>